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84" r:id="rId5"/>
    <p:sldId id="285" r:id="rId6"/>
    <p:sldId id="297" r:id="rId7"/>
    <p:sldId id="286" r:id="rId8"/>
    <p:sldId id="296" r:id="rId9"/>
    <p:sldId id="260" r:id="rId10"/>
    <p:sldId id="288" r:id="rId11"/>
    <p:sldId id="263" r:id="rId12"/>
    <p:sldId id="289" r:id="rId13"/>
    <p:sldId id="265" r:id="rId14"/>
    <p:sldId id="262" r:id="rId15"/>
    <p:sldId id="298" r:id="rId16"/>
    <p:sldId id="299" r:id="rId17"/>
    <p:sldId id="266" r:id="rId18"/>
    <p:sldId id="290" r:id="rId19"/>
    <p:sldId id="291" r:id="rId20"/>
    <p:sldId id="292" r:id="rId21"/>
    <p:sldId id="267" r:id="rId22"/>
    <p:sldId id="274" r:id="rId23"/>
    <p:sldId id="275" r:id="rId24"/>
    <p:sldId id="276" r:id="rId25"/>
    <p:sldId id="294" r:id="rId26"/>
    <p:sldId id="279" r:id="rId27"/>
    <p:sldId id="29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825" autoAdjust="0"/>
  </p:normalViewPr>
  <p:slideViewPr>
    <p:cSldViewPr snapToGrid="0" snapToObjects="1">
      <p:cViewPr varScale="1">
        <p:scale>
          <a:sx n="64" d="100"/>
          <a:sy n="64" d="100"/>
        </p:scale>
        <p:origin x="2154"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B420DB-31EB-574B-9870-22DA309B9E9B}" type="datetimeFigureOut">
              <a:rPr lang="en-US" smtClean="0"/>
              <a:t>2/6/2014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074B0F-0716-694E-80E1-55765FBE06D9}" type="slidenum">
              <a:rPr lang="en-US" smtClean="0"/>
              <a:t>‹#›</a:t>
            </a:fld>
            <a:endParaRPr lang="en-US"/>
          </a:p>
        </p:txBody>
      </p:sp>
    </p:spTree>
    <p:extLst>
      <p:ext uri="{BB962C8B-B14F-4D97-AF65-F5344CB8AC3E}">
        <p14:creationId xmlns:p14="http://schemas.microsoft.com/office/powerpoint/2010/main" val="12454547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a:t>
            </a:fld>
            <a:endParaRPr lang="en-US"/>
          </a:p>
        </p:txBody>
      </p:sp>
    </p:spTree>
    <p:extLst>
      <p:ext uri="{BB962C8B-B14F-4D97-AF65-F5344CB8AC3E}">
        <p14:creationId xmlns:p14="http://schemas.microsoft.com/office/powerpoint/2010/main" val="242889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first lets talk about high level programming languages. These are the ones you will probably think of when someone says programming language. Things like Java, Python, C/C++.</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High level languages have a high level of abstraction. This means that the set of primitives they use is pretty different from the set of primitives that a computer can directly understand. This is done to make programming in</a:t>
            </a:r>
            <a:r>
              <a:rPr lang="en-US" sz="1200" kern="1200" baseline="0" dirty="0" smtClean="0">
                <a:solidFill>
                  <a:schemeClr val="tx1"/>
                </a:solidFill>
                <a:effectLst/>
                <a:latin typeface="+mn-lt"/>
                <a:ea typeface="+mn-ea"/>
                <a:cs typeface="+mn-cs"/>
              </a:rPr>
              <a:t> high level languages more understandable to humans and thus easier to work with</a:t>
            </a:r>
            <a:r>
              <a:rPr lang="en-US" sz="1200" kern="1200" dirty="0" smtClean="0">
                <a:solidFill>
                  <a:schemeClr val="tx1"/>
                </a:solidFill>
                <a:effectLst/>
                <a:latin typeface="+mn-lt"/>
                <a:ea typeface="+mn-ea"/>
                <a:cs typeface="+mn-cs"/>
              </a:rPr>
              <a:t>. Some languages, such as python, have such a high level of abstraction that it can almost be read like English.</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Here I just want to mention again that the computer cannot</a:t>
            </a:r>
            <a:r>
              <a:rPr lang="en-US" sz="1200" kern="1200" baseline="0" dirty="0" smtClean="0">
                <a:solidFill>
                  <a:schemeClr val="tx1"/>
                </a:solidFill>
                <a:effectLst/>
                <a:latin typeface="+mn-lt"/>
                <a:ea typeface="+mn-ea"/>
                <a:cs typeface="+mn-cs"/>
              </a:rPr>
              <a:t> understand the high level of abstraction in these languages. It can </a:t>
            </a:r>
            <a:r>
              <a:rPr lang="en-US" sz="1200" kern="1200" baseline="0" smtClean="0">
                <a:solidFill>
                  <a:schemeClr val="tx1"/>
                </a:solidFill>
                <a:effectLst/>
                <a:latin typeface="+mn-lt"/>
                <a:ea typeface="+mn-ea"/>
                <a:cs typeface="+mn-cs"/>
              </a:rPr>
              <a:t>only understand 0’s and 1’s.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17</a:t>
            </a:fld>
            <a:endParaRPr lang="en-US"/>
          </a:p>
        </p:txBody>
      </p:sp>
    </p:spTree>
    <p:extLst>
      <p:ext uri="{BB962C8B-B14F-4D97-AF65-F5344CB8AC3E}">
        <p14:creationId xmlns:p14="http://schemas.microsoft.com/office/powerpoint/2010/main" val="1627620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Assembly languages are what we call lower level languages. These languages have far less abstraction in that their set of primitives corresponds almost directly with actions that the processor, the computer, can understand.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These were the first programming languages created before high level languages. Now, most people have switched to using high level languages simply because they are more powerful and far easier to code in. However, there are still some applications for assembly programming. It allows the programmer to know exactly what is happening on a hardware level, and thus is useful for direct hardware manipulation.</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18</a:t>
            </a:fld>
            <a:endParaRPr lang="en-US"/>
          </a:p>
        </p:txBody>
      </p:sp>
    </p:spTree>
    <p:extLst>
      <p:ext uri="{BB962C8B-B14F-4D97-AF65-F5344CB8AC3E}">
        <p14:creationId xmlns:p14="http://schemas.microsoft.com/office/powerpoint/2010/main" val="2217364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“primitives” of machine languages are instructions that are entirely composed of 0’s and 1’s – things that the computer can understand. Different combinations of 0’s and 1’s represent different instructions, and the computer will know what to do based on these instructions.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 one actually codes in machine language. Instead, we write high level code or low level code, and use tools called compilers, interpreters, and assemblers to convert them into machine code language.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19</a:t>
            </a:fld>
            <a:endParaRPr lang="en-US"/>
          </a:p>
        </p:txBody>
      </p:sp>
    </p:spTree>
    <p:extLst>
      <p:ext uri="{BB962C8B-B14F-4D97-AF65-F5344CB8AC3E}">
        <p14:creationId xmlns:p14="http://schemas.microsoft.com/office/powerpoint/2010/main" val="2747391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typical processor can usually do a couple of things. It can do basic mathematical or logical operations – such as adding, subtracting, shifting, and/or, etc.</a:t>
            </a:r>
          </a:p>
          <a:p>
            <a:r>
              <a:rPr lang="en-US" sz="1200" kern="1200" dirty="0" smtClean="0">
                <a:solidFill>
                  <a:schemeClr val="tx1"/>
                </a:solidFill>
                <a:effectLst/>
                <a:latin typeface="+mn-lt"/>
                <a:ea typeface="+mn-ea"/>
                <a:cs typeface="+mn-cs"/>
              </a:rPr>
              <a:t>It can store, move, and load things into and out of memory.</a:t>
            </a:r>
          </a:p>
          <a:p>
            <a:r>
              <a:rPr lang="en-US" sz="1200" kern="1200" dirty="0" smtClean="0">
                <a:solidFill>
                  <a:schemeClr val="tx1"/>
                </a:solidFill>
                <a:effectLst/>
                <a:latin typeface="+mn-lt"/>
                <a:ea typeface="+mn-ea"/>
                <a:cs typeface="+mn-cs"/>
              </a:rPr>
              <a:t>It can jump around in the program. Remember the program counter? Well certain instructions allow you to change the value of the program counter, essentially allowing you to move to a different part of the code. Another type of instruction, called branching allows you to jump conditionally. This instruction forms the basis of conditional statements and allows the computer to make decisions.</a:t>
            </a:r>
          </a:p>
          <a:p>
            <a:r>
              <a:rPr lang="en-US" sz="1200" kern="1200" dirty="0" smtClean="0">
                <a:solidFill>
                  <a:schemeClr val="tx1"/>
                </a:solidFill>
                <a:effectLst/>
                <a:latin typeface="+mn-lt"/>
                <a:ea typeface="+mn-ea"/>
                <a:cs typeface="+mn-cs"/>
              </a:rPr>
              <a:t>Lastly, a computer is able to talk to input and output devices. It can know when a key was pressed on the keyboard, and it can send data to a monitor to display that text.</a:t>
            </a: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20</a:t>
            </a:fld>
            <a:endParaRPr lang="en-US"/>
          </a:p>
        </p:txBody>
      </p:sp>
    </p:spTree>
    <p:extLst>
      <p:ext uri="{BB962C8B-B14F-4D97-AF65-F5344CB8AC3E}">
        <p14:creationId xmlns:p14="http://schemas.microsoft.com/office/powerpoint/2010/main" val="7924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why Arduino?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1. Arduino is a great board to learn embedded programming on. It is based on the C++ programming language, but hides a lot of the technical stuff from the user. As such, it is very easy to get up and running. The whole vision of the Arduino line of development boards was that it could allow anyone to easily pick up and build cool electronics. That said, while it is a good introduction to design and a quick way to build cool stuff, it won’t teach you a lot of the technical details that you have to really muck around with in other microcontrollers such as PIC or AVR. So just know its limitations.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2. It is very simple to interface with. Whereas the PIC would require you to download MPLAB, which is quite a heavy </a:t>
            </a:r>
            <a:r>
              <a:rPr lang="en-US" sz="1200" b="1" kern="1200" dirty="0" smtClean="0">
                <a:solidFill>
                  <a:schemeClr val="tx1"/>
                </a:solidFill>
                <a:effectLst/>
                <a:latin typeface="+mn-lt"/>
                <a:ea typeface="+mn-ea"/>
                <a:cs typeface="+mn-cs"/>
              </a:rPr>
              <a:t>Integrated Developing Environment (IDE)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Arduino’s</a:t>
            </a:r>
            <a:r>
              <a:rPr lang="en-US" sz="1200" kern="1200" dirty="0" smtClean="0">
                <a:solidFill>
                  <a:schemeClr val="tx1"/>
                </a:solidFill>
                <a:effectLst/>
                <a:latin typeface="+mn-lt"/>
                <a:ea typeface="+mn-ea"/>
                <a:cs typeface="+mn-cs"/>
              </a:rPr>
              <a:t> text editor like IDE is very lightweight and simple. Additionally, there is no need for an additional programmer; Arduino simply interfaces with USB. Again, this goes with the whole “easy to pick up” theme.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21</a:t>
            </a:fld>
            <a:endParaRPr lang="en-US"/>
          </a:p>
        </p:txBody>
      </p:sp>
    </p:spTree>
    <p:extLst>
      <p:ext uri="{BB962C8B-B14F-4D97-AF65-F5344CB8AC3E}">
        <p14:creationId xmlns:p14="http://schemas.microsoft.com/office/powerpoint/2010/main" val="3471586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3. There is a lot of hardware support for the Arduino. Many companies sell shields that increase the hardware capabilities of the Arduino so the user doesn’t have to build hardware for common tasks. For example, there are LCD shields for displaying text and numbers, there are Ethernet shields and </a:t>
            </a:r>
            <a:r>
              <a:rPr lang="en-US" sz="1200" kern="1200" dirty="0" err="1" smtClean="0">
                <a:solidFill>
                  <a:schemeClr val="tx1"/>
                </a:solidFill>
                <a:effectLst/>
                <a:latin typeface="+mn-lt"/>
                <a:ea typeface="+mn-ea"/>
                <a:cs typeface="+mn-cs"/>
              </a:rPr>
              <a:t>Wifi</a:t>
            </a:r>
            <a:r>
              <a:rPr lang="en-US" sz="1200" kern="1200" dirty="0" smtClean="0">
                <a:solidFill>
                  <a:schemeClr val="tx1"/>
                </a:solidFill>
                <a:effectLst/>
                <a:latin typeface="+mn-lt"/>
                <a:ea typeface="+mn-ea"/>
                <a:cs typeface="+mn-cs"/>
              </a:rPr>
              <a:t> shields for connecting to the Internet, and there are audio shields to play high quality music.</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4. Lastly, and most importantly, there is a huge amount of open source software available online. The massive user base contributes a lot of code for common functions to entire projects. People have made electronic instruments, light-up clothing and costumes, automate household appliances, and even medical devices and much, much more. If you are interested, take a look online and see what people have made, some of these projects are really cool.</a:t>
            </a: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22</a:t>
            </a:fld>
            <a:endParaRPr lang="en-US"/>
          </a:p>
        </p:txBody>
      </p:sp>
    </p:spTree>
    <p:extLst>
      <p:ext uri="{BB962C8B-B14F-4D97-AF65-F5344CB8AC3E}">
        <p14:creationId xmlns:p14="http://schemas.microsoft.com/office/powerpoint/2010/main" val="1590507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25</a:t>
            </a:fld>
            <a:endParaRPr lang="en-US"/>
          </a:p>
        </p:txBody>
      </p:sp>
    </p:spTree>
    <p:extLst>
      <p:ext uri="{BB962C8B-B14F-4D97-AF65-F5344CB8AC3E}">
        <p14:creationId xmlns:p14="http://schemas.microsoft.com/office/powerpoint/2010/main" val="3258852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a:t>
            </a:r>
            <a:r>
              <a:rPr lang="en-US" sz="1200" b="1" kern="1200" dirty="0" smtClean="0">
                <a:solidFill>
                  <a:schemeClr val="tx1"/>
                </a:solidFill>
                <a:effectLst/>
                <a:latin typeface="+mn-lt"/>
                <a:ea typeface="+mn-ea"/>
                <a:cs typeface="+mn-cs"/>
              </a:rPr>
              <a:t>microcontroller </a:t>
            </a:r>
            <a:r>
              <a:rPr lang="en-US" sz="1200" kern="1200" dirty="0" smtClean="0">
                <a:solidFill>
                  <a:schemeClr val="tx1"/>
                </a:solidFill>
                <a:effectLst/>
                <a:latin typeface="+mn-lt"/>
                <a:ea typeface="+mn-ea"/>
                <a:cs typeface="+mn-cs"/>
              </a:rPr>
              <a:t>is essentially a small computer. It is a small </a:t>
            </a:r>
            <a:r>
              <a:rPr lang="en-US" sz="1200" b="1" kern="1200" dirty="0" smtClean="0">
                <a:solidFill>
                  <a:schemeClr val="tx1"/>
                </a:solidFill>
                <a:effectLst/>
                <a:latin typeface="+mn-lt"/>
                <a:ea typeface="+mn-ea"/>
                <a:cs typeface="+mn-cs"/>
              </a:rPr>
              <a:t>integrated circuit</a:t>
            </a:r>
            <a:r>
              <a:rPr lang="en-US" sz="1200" kern="1200" dirty="0" smtClean="0">
                <a:solidFill>
                  <a:schemeClr val="tx1"/>
                </a:solidFill>
                <a:effectLst/>
                <a:latin typeface="+mn-lt"/>
                <a:ea typeface="+mn-ea"/>
                <a:cs typeface="+mn-cs"/>
              </a:rPr>
              <a:t> (as opposed to a circuit with discrete components, an IC has all its circuit components printed onto a single chip). As a result of being printed, IC’s are often really very small (you’ve already worked with IC’s in the form of the AD620 and LF353 op-amps).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Contains anywhere from 20k to millions</a:t>
            </a:r>
            <a:r>
              <a:rPr lang="en-US" sz="1200" kern="1200" baseline="0" dirty="0" smtClean="0">
                <a:solidFill>
                  <a:schemeClr val="tx1"/>
                </a:solidFill>
                <a:effectLst/>
                <a:latin typeface="+mn-lt"/>
                <a:ea typeface="+mn-ea"/>
                <a:cs typeface="+mn-cs"/>
              </a:rPr>
              <a:t> of transistors.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2</a:t>
            </a:fld>
            <a:endParaRPr lang="en-US"/>
          </a:p>
        </p:txBody>
      </p:sp>
    </p:spTree>
    <p:extLst>
      <p:ext uri="{BB962C8B-B14F-4D97-AF65-F5344CB8AC3E}">
        <p14:creationId xmlns:p14="http://schemas.microsoft.com/office/powerpoint/2010/main" val="1289789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contrast to the </a:t>
            </a:r>
            <a:r>
              <a:rPr lang="en-US" sz="1200" b="1" kern="1200" dirty="0" smtClean="0">
                <a:solidFill>
                  <a:schemeClr val="tx1"/>
                </a:solidFill>
                <a:effectLst/>
                <a:latin typeface="+mn-lt"/>
                <a:ea typeface="+mn-ea"/>
                <a:cs typeface="+mn-cs"/>
              </a:rPr>
              <a:t>microprocessors</a:t>
            </a:r>
            <a:r>
              <a:rPr lang="en-US" sz="1200" kern="1200" dirty="0" smtClean="0">
                <a:solidFill>
                  <a:schemeClr val="tx1"/>
                </a:solidFill>
                <a:effectLst/>
                <a:latin typeface="+mn-lt"/>
                <a:ea typeface="+mn-ea"/>
                <a:cs typeface="+mn-cs"/>
              </a:rPr>
              <a:t> used in say your laptop, microcontrollers are designed for </a:t>
            </a:r>
            <a:r>
              <a:rPr lang="en-US" sz="1200" b="1" kern="1200" dirty="0" smtClean="0">
                <a:solidFill>
                  <a:schemeClr val="tx1"/>
                </a:solidFill>
                <a:effectLst/>
                <a:latin typeface="+mn-lt"/>
                <a:ea typeface="+mn-ea"/>
                <a:cs typeface="+mn-cs"/>
              </a:rPr>
              <a:t>embedded applications,</a:t>
            </a:r>
            <a:r>
              <a:rPr lang="en-US" sz="1200" kern="1200" dirty="0" smtClean="0">
                <a:solidFill>
                  <a:schemeClr val="tx1"/>
                </a:solidFill>
                <a:effectLst/>
                <a:latin typeface="+mn-lt"/>
                <a:ea typeface="+mn-ea"/>
                <a:cs typeface="+mn-cs"/>
              </a:rPr>
              <a:t> this means they usually perform a very specific task.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Consumer electronics – you will find these inside remote controls, watches, mp3 players, all types of appliances.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3</a:t>
            </a:fld>
            <a:endParaRPr lang="en-US"/>
          </a:p>
        </p:txBody>
      </p:sp>
    </p:spTree>
    <p:extLst>
      <p:ext uri="{BB962C8B-B14F-4D97-AF65-F5344CB8AC3E}">
        <p14:creationId xmlns:p14="http://schemas.microsoft.com/office/powerpoint/2010/main" val="2763589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4</a:t>
            </a:fld>
            <a:endParaRPr lang="en-US"/>
          </a:p>
        </p:txBody>
      </p:sp>
    </p:spTree>
    <p:extLst>
      <p:ext uri="{BB962C8B-B14F-4D97-AF65-F5344CB8AC3E}">
        <p14:creationId xmlns:p14="http://schemas.microsoft.com/office/powerpoint/2010/main" val="762347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6</a:t>
            </a:fld>
            <a:endParaRPr lang="en-US"/>
          </a:p>
        </p:txBody>
      </p:sp>
    </p:spTree>
    <p:extLst>
      <p:ext uri="{BB962C8B-B14F-4D97-AF65-F5344CB8AC3E}">
        <p14:creationId xmlns:p14="http://schemas.microsoft.com/office/powerpoint/2010/main" val="3727040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9</a:t>
            </a:fld>
            <a:endParaRPr lang="en-US"/>
          </a:p>
        </p:txBody>
      </p:sp>
    </p:spTree>
    <p:extLst>
      <p:ext uri="{BB962C8B-B14F-4D97-AF65-F5344CB8AC3E}">
        <p14:creationId xmlns:p14="http://schemas.microsoft.com/office/powerpoint/2010/main" val="3376293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Flash memory is kind of like the hard drive on your computer. It’s </a:t>
            </a:r>
            <a:r>
              <a:rPr lang="en-US" sz="1200" b="1" kern="1200" dirty="0" smtClean="0">
                <a:solidFill>
                  <a:schemeClr val="tx1"/>
                </a:solidFill>
                <a:effectLst/>
                <a:latin typeface="+mn-lt"/>
                <a:ea typeface="+mn-ea"/>
                <a:cs typeface="+mn-cs"/>
              </a:rPr>
              <a:t>non-volatile memory</a:t>
            </a:r>
            <a:r>
              <a:rPr lang="en-US" sz="1200" kern="1200" dirty="0" smtClean="0">
                <a:solidFill>
                  <a:schemeClr val="tx1"/>
                </a:solidFill>
                <a:effectLst/>
                <a:latin typeface="+mn-lt"/>
                <a:ea typeface="+mn-ea"/>
                <a:cs typeface="+mn-cs"/>
              </a:rPr>
              <a:t>, meaning that when you turn the power off, the data stored in this memory will not be erased. This is where the program and your variables are stored.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EEPROM – This is also nonvolatile memory. It is used to store long term information. It can only be accessed using read() and write().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SRAM – This is like the ram in your computer, so it is </a:t>
            </a:r>
            <a:r>
              <a:rPr lang="en-US" sz="1200" b="1" kern="1200" dirty="0" smtClean="0">
                <a:solidFill>
                  <a:schemeClr val="tx1"/>
                </a:solidFill>
                <a:effectLst/>
                <a:latin typeface="+mn-lt"/>
                <a:ea typeface="+mn-ea"/>
                <a:cs typeface="+mn-cs"/>
              </a:rPr>
              <a:t>volatile memory</a:t>
            </a:r>
            <a:r>
              <a:rPr lang="en-US" sz="1200" kern="1200" dirty="0" smtClean="0">
                <a:solidFill>
                  <a:schemeClr val="tx1"/>
                </a:solidFill>
                <a:effectLst/>
                <a:latin typeface="+mn-lt"/>
                <a:ea typeface="+mn-ea"/>
                <a:cs typeface="+mn-cs"/>
              </a:rPr>
              <a:t>, meaning that it will be cleared if your turn the power off. It is used by the Arduino to perform calculations and operations on your variables.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14</a:t>
            </a:fld>
            <a:endParaRPr lang="en-US"/>
          </a:p>
        </p:txBody>
      </p:sp>
    </p:spTree>
    <p:extLst>
      <p:ext uri="{BB962C8B-B14F-4D97-AF65-F5344CB8AC3E}">
        <p14:creationId xmlns:p14="http://schemas.microsoft.com/office/powerpoint/2010/main" val="3081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Computer programming is a way to convert your thoughts into a form that a computer can understand.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 does a computer do this? Well a computer isn’t very smart, so you have to tell it exactly what to do. A computer program is just a series of instructions. These instructions carry out your thoughts by</a:t>
            </a:r>
            <a:r>
              <a:rPr lang="en-US" sz="1200" kern="1200" baseline="0" dirty="0" smtClean="0">
                <a:solidFill>
                  <a:schemeClr val="tx1"/>
                </a:solidFill>
                <a:effectLst/>
                <a:latin typeface="+mn-lt"/>
                <a:ea typeface="+mn-ea"/>
                <a:cs typeface="+mn-cs"/>
              </a:rPr>
              <a:t> breaking them down into chunks that the computer understands.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let’s say you want the computer to solve a problem for you. You want the computer to find the square root of a number.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Give the computer a number. N. The computer will make a guess. G.</a:t>
            </a:r>
          </a:p>
          <a:p>
            <a:r>
              <a:rPr lang="en-US" sz="1200" kern="1200" dirty="0" smtClean="0">
                <a:solidFill>
                  <a:schemeClr val="tx1"/>
                </a:solidFill>
                <a:effectLst/>
                <a:latin typeface="+mn-lt"/>
                <a:ea typeface="+mn-ea"/>
                <a:cs typeface="+mn-cs"/>
              </a:rPr>
              <a:t>If G squared is approximately equal to the number, then you’re done!</a:t>
            </a:r>
          </a:p>
          <a:p>
            <a:r>
              <a:rPr lang="en-US" sz="1200" kern="1200" dirty="0" smtClean="0">
                <a:solidFill>
                  <a:schemeClr val="tx1"/>
                </a:solidFill>
                <a:effectLst/>
                <a:latin typeface="+mn-lt"/>
                <a:ea typeface="+mn-ea"/>
                <a:cs typeface="+mn-cs"/>
              </a:rPr>
              <a:t>If it isn’t, make another guess.</a:t>
            </a:r>
          </a:p>
          <a:p>
            <a:r>
              <a:rPr lang="en-US" sz="1200" kern="1200" dirty="0" smtClean="0">
                <a:solidFill>
                  <a:schemeClr val="tx1"/>
                </a:solidFill>
                <a:effectLst/>
                <a:latin typeface="+mn-lt"/>
                <a:ea typeface="+mn-ea"/>
                <a:cs typeface="+mn-cs"/>
              </a:rPr>
              <a:t>Repeat.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this isn’t a very smart program. So maybe you want to tell the computer to make smarter guesses. Luckily, the Babylonians came up with a good formula to do this.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new guess is going to be equal to:</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G = (G + N/G)/2</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repeat.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Explain how a computer works. Now this looks awfully similar to what we just did.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all computer programming is, just you telling the computer what to do. However, just like you  don’t expect someone to know to bake a cake, you can’t expect a computer to know how to do just anything. You have to break down what you want the computer to do into steps that it can understand, and we will call these things primitives.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terms of baking a cake, these primitives will be things like, add some ingredient, mix, preheat. In computer programming, the set of primitives you can use is defined by the programming language that you are using.</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There are literally hundreds of programming languages, each with their own set of primitives. Now a lot of these overlap, because whoever made these programming language thought that some things would all be convenient to have. For example, in pretty much every programming language, you can add 2 numbers together.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Now, because they have their own set of primitives, this makes some programming languages better than others for certain applications.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3074B0F-0716-694E-80E1-55765FBE06D9}" type="slidenum">
              <a:rPr lang="en-US" smtClean="0"/>
              <a:t>15</a:t>
            </a:fld>
            <a:endParaRPr lang="en-US"/>
          </a:p>
        </p:txBody>
      </p:sp>
    </p:spTree>
    <p:extLst>
      <p:ext uri="{BB962C8B-B14F-4D97-AF65-F5344CB8AC3E}">
        <p14:creationId xmlns:p14="http://schemas.microsoft.com/office/powerpoint/2010/main" val="17520827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are more useful than others. But there is no best programming language</a:t>
            </a:r>
            <a:endParaRPr lang="en-US" dirty="0"/>
          </a:p>
        </p:txBody>
      </p:sp>
      <p:sp>
        <p:nvSpPr>
          <p:cNvPr id="4" name="Slide Number Placeholder 3"/>
          <p:cNvSpPr>
            <a:spLocks noGrp="1"/>
          </p:cNvSpPr>
          <p:nvPr>
            <p:ph type="sldNum" sz="quarter" idx="10"/>
          </p:nvPr>
        </p:nvSpPr>
        <p:spPr/>
        <p:txBody>
          <a:bodyPr/>
          <a:lstStyle/>
          <a:p>
            <a:fld id="{63074B0F-0716-694E-80E1-55765FBE06D9}" type="slidenum">
              <a:rPr lang="en-US" smtClean="0"/>
              <a:t>16</a:t>
            </a:fld>
            <a:endParaRPr lang="en-US"/>
          </a:p>
        </p:txBody>
      </p:sp>
    </p:spTree>
    <p:extLst>
      <p:ext uri="{BB962C8B-B14F-4D97-AF65-F5344CB8AC3E}">
        <p14:creationId xmlns:p14="http://schemas.microsoft.com/office/powerpoint/2010/main" val="506407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76425"/>
            <a:ext cx="7772400" cy="1470025"/>
          </a:xfrm>
        </p:spPr>
        <p:txBody>
          <a:bodyPr/>
          <a:lstStyle>
            <a:lvl1pPr>
              <a:defRPr b="1">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663950"/>
            <a:ext cx="6400800" cy="1752600"/>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BDA9EB04-4E1B-6140-896F-313A8011FD19}" type="datetimeFigureOut">
              <a:rPr lang="en-US" smtClean="0"/>
              <a:t>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E0BB0-9592-6F4A-BD7A-19A2DDD7B2F2}" type="slidenum">
              <a:rPr lang="en-US" smtClean="0"/>
              <a:t>‹#›</a:t>
            </a:fld>
            <a:endParaRPr lang="en-US"/>
          </a:p>
        </p:txBody>
      </p:sp>
      <p:cxnSp>
        <p:nvCxnSpPr>
          <p:cNvPr id="9" name="Straight Connector 8"/>
          <p:cNvCxnSpPr/>
          <p:nvPr userDrawn="1"/>
        </p:nvCxnSpPr>
        <p:spPr>
          <a:xfrm>
            <a:off x="685800" y="3494612"/>
            <a:ext cx="7772400" cy="0"/>
          </a:xfrm>
          <a:prstGeom prst="line">
            <a:avLst/>
          </a:prstGeom>
          <a:ln w="3810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6325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solidFill>
                  <a:srgbClr val="1F497D"/>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DA9EB04-4E1B-6140-896F-313A8011FD19}" type="datetimeFigureOut">
              <a:rPr lang="en-US" smtClean="0"/>
              <a:t>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EE0BB0-9592-6F4A-BD7A-19A2DDD7B2F2}" type="slidenum">
              <a:rPr lang="en-US" smtClean="0"/>
              <a:t>‹#›</a:t>
            </a:fld>
            <a:endParaRPr lang="en-US"/>
          </a:p>
        </p:txBody>
      </p:sp>
      <p:cxnSp>
        <p:nvCxnSpPr>
          <p:cNvPr id="7" name="Straight Connector 6"/>
          <p:cNvCxnSpPr/>
          <p:nvPr userDrawn="1"/>
        </p:nvCxnSpPr>
        <p:spPr>
          <a:xfrm>
            <a:off x="457200" y="1512357"/>
            <a:ext cx="8229600" cy="0"/>
          </a:xfrm>
          <a:prstGeom prst="line">
            <a:avLst/>
          </a:prstGeom>
          <a:ln w="3810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32651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A9EB04-4E1B-6140-896F-313A8011FD19}" type="datetimeFigureOut">
              <a:rPr lang="en-US" smtClean="0"/>
              <a:t>2/6/2014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E0BB0-9592-6F4A-BD7A-19A2DDD7B2F2}" type="slidenum">
              <a:rPr lang="en-US" smtClean="0"/>
              <a:t>‹#›</a:t>
            </a:fld>
            <a:endParaRPr lang="en-US"/>
          </a:p>
        </p:txBody>
      </p:sp>
    </p:spTree>
    <p:extLst>
      <p:ext uri="{BB962C8B-B14F-4D97-AF65-F5344CB8AC3E}">
        <p14:creationId xmlns:p14="http://schemas.microsoft.com/office/powerpoint/2010/main" val="2198292587"/>
      </p:ext>
    </p:extLst>
  </p:cSld>
  <p:clrMap bg1="lt1" tx1="dk1" bg2="lt2" tx2="dk2" accent1="accent1" accent2="accent2" accent3="accent3" accent4="accent4" accent5="accent5" accent6="accent6" hlink="hlink" folHlink="folHlink"/>
  <p:sldLayoutIdLst>
    <p:sldLayoutId id="2147483649" r:id="rId1"/>
    <p:sldLayoutId id="2147483650" r:id="rId2"/>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thinkering.npage.de/arduino-microcontroller/portable-ecg-monitor.htm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youtube.com/watch?feature=player_embedded&amp;v=Yta0aJrbOxU" TargetMode="External"/><Relationship Id="rId2" Type="http://schemas.openxmlformats.org/officeDocument/2006/relationships/hyperlink" Target="http://www.youtube.com/watch?v=BNBIdVR95V0" TargetMode="External"/><Relationship Id="rId1" Type="http://schemas.openxmlformats.org/officeDocument/2006/relationships/slideLayout" Target="../slideLayouts/slideLayout2.xml"/><Relationship Id="rId4" Type="http://schemas.openxmlformats.org/officeDocument/2006/relationships/hyperlink" Target="http://vimeo.com/5347631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l"/>
            <a:r>
              <a:rPr lang="en-US" b="1" dirty="0" smtClean="0"/>
              <a:t>BME 354</a:t>
            </a:r>
            <a:br>
              <a:rPr lang="en-US" b="1" dirty="0" smtClean="0"/>
            </a:br>
            <a:r>
              <a:rPr lang="en-US" b="1" dirty="0" smtClean="0"/>
              <a:t>Introduction to Microcontrollers</a:t>
            </a:r>
            <a:endParaRPr lang="en-US" b="1" dirty="0"/>
          </a:p>
        </p:txBody>
      </p:sp>
      <p:sp>
        <p:nvSpPr>
          <p:cNvPr id="3" name="Subtitle 2"/>
          <p:cNvSpPr>
            <a:spLocks noGrp="1"/>
          </p:cNvSpPr>
          <p:nvPr>
            <p:ph type="subTitle" idx="1"/>
          </p:nvPr>
        </p:nvSpPr>
        <p:spPr/>
        <p:txBody>
          <a:bodyPr/>
          <a:lstStyle/>
          <a:p>
            <a:r>
              <a:rPr lang="en-US" dirty="0" smtClean="0"/>
              <a:t>Oliver Fang &amp; Will </a:t>
            </a:r>
            <a:r>
              <a:rPr lang="en-US" dirty="0" err="1" smtClean="0"/>
              <a:t>Scheideler</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400" y="5943600"/>
            <a:ext cx="1237177" cy="533400"/>
          </a:xfrm>
          <a:prstGeom prst="rect">
            <a:avLst/>
          </a:prstGeom>
        </p:spPr>
      </p:pic>
    </p:spTree>
    <p:extLst>
      <p:ext uri="{BB962C8B-B14F-4D97-AF65-F5344CB8AC3E}">
        <p14:creationId xmlns:p14="http://schemas.microsoft.com/office/powerpoint/2010/main" val="28339940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a:t>
            </a:r>
            <a:br>
              <a:rPr lang="en-US" dirty="0" smtClean="0"/>
            </a:br>
            <a:r>
              <a:rPr lang="en-US" sz="3600" b="0" dirty="0" smtClean="0"/>
              <a:t>Common Terms</a:t>
            </a:r>
            <a:endParaRPr lang="en-US" sz="3600" b="0" dirty="0"/>
          </a:p>
        </p:txBody>
      </p:sp>
      <p:sp>
        <p:nvSpPr>
          <p:cNvPr id="3" name="Content Placeholder 2"/>
          <p:cNvSpPr>
            <a:spLocks noGrp="1"/>
          </p:cNvSpPr>
          <p:nvPr>
            <p:ph idx="1"/>
          </p:nvPr>
        </p:nvSpPr>
        <p:spPr/>
        <p:txBody>
          <a:bodyPr/>
          <a:lstStyle/>
          <a:p>
            <a:r>
              <a:rPr lang="en-US" dirty="0" smtClean="0"/>
              <a:t>Supply Voltage </a:t>
            </a:r>
            <a:r>
              <a:rPr lang="en-US" dirty="0"/>
              <a:t>(1.8 V – 5.5 V</a:t>
            </a:r>
            <a:r>
              <a:rPr lang="en-US" dirty="0" smtClean="0"/>
              <a:t>)</a:t>
            </a:r>
          </a:p>
          <a:p>
            <a:pPr lvl="1"/>
            <a:r>
              <a:rPr lang="en-US" dirty="0"/>
              <a:t>How to power your device?</a:t>
            </a:r>
            <a:endParaRPr lang="en-US" dirty="0" smtClean="0"/>
          </a:p>
          <a:p>
            <a:r>
              <a:rPr lang="en-US" dirty="0" smtClean="0"/>
              <a:t>Frequency/Clock</a:t>
            </a:r>
          </a:p>
          <a:p>
            <a:pPr lvl="1"/>
            <a:r>
              <a:rPr lang="en-US" dirty="0" smtClean="0"/>
              <a:t># operations per second </a:t>
            </a:r>
            <a:r>
              <a:rPr lang="en-US" dirty="0" smtClean="0">
                <a:sym typeface="Wingdings" panose="05000000000000000000" pitchFamily="2" charset="2"/>
              </a:rPr>
              <a:t>(</a:t>
            </a:r>
            <a:r>
              <a:rPr lang="en-US" dirty="0" smtClean="0"/>
              <a:t>Computational Power)</a:t>
            </a:r>
          </a:p>
          <a:p>
            <a:r>
              <a:rPr lang="en-US" dirty="0" smtClean="0"/>
              <a:t>I/O Pins (Digital &amp; Analog)</a:t>
            </a:r>
          </a:p>
          <a:p>
            <a:pPr lvl="1"/>
            <a:r>
              <a:rPr lang="en-US" dirty="0" smtClean="0"/>
              <a:t>Input a Voltage Signal</a:t>
            </a:r>
          </a:p>
          <a:p>
            <a:pPr lvl="1"/>
            <a:r>
              <a:rPr lang="en-US" dirty="0" smtClean="0"/>
              <a:t>Output a Voltage Signal</a:t>
            </a:r>
          </a:p>
          <a:p>
            <a:pPr lvl="1"/>
            <a:endParaRPr lang="en-US" dirty="0" smtClean="0"/>
          </a:p>
          <a:p>
            <a:pPr lvl="1"/>
            <a:endParaRPr lang="en-US" dirty="0"/>
          </a:p>
        </p:txBody>
      </p:sp>
    </p:spTree>
    <p:extLst>
      <p:ext uri="{BB962C8B-B14F-4D97-AF65-F5344CB8AC3E}">
        <p14:creationId xmlns:p14="http://schemas.microsoft.com/office/powerpoint/2010/main" val="4089898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On board hardware</a:t>
            </a:r>
            <a:endParaRPr lang="en-US" sz="3600" b="0" dirty="0"/>
          </a:p>
        </p:txBody>
      </p:sp>
      <p:sp>
        <p:nvSpPr>
          <p:cNvPr id="3" name="Content Placeholder 2"/>
          <p:cNvSpPr>
            <a:spLocks noGrp="1"/>
          </p:cNvSpPr>
          <p:nvPr>
            <p:ph idx="1"/>
          </p:nvPr>
        </p:nvSpPr>
        <p:spPr/>
        <p:txBody>
          <a:bodyPr/>
          <a:lstStyle/>
          <a:p>
            <a:r>
              <a:rPr lang="en-US" dirty="0" smtClean="0"/>
              <a:t>This will be left as an exercise for you</a:t>
            </a:r>
          </a:p>
        </p:txBody>
      </p:sp>
      <p:pic>
        <p:nvPicPr>
          <p:cNvPr id="5" name="Picture 4"/>
          <p:cNvPicPr>
            <a:picLocks noChangeAspect="1"/>
          </p:cNvPicPr>
          <p:nvPr/>
        </p:nvPicPr>
        <p:blipFill>
          <a:blip r:embed="rId2"/>
          <a:stretch>
            <a:fillRect/>
          </a:stretch>
        </p:blipFill>
        <p:spPr>
          <a:xfrm>
            <a:off x="1161782" y="2177405"/>
            <a:ext cx="6574022" cy="4075430"/>
          </a:xfrm>
          <a:prstGeom prst="rect">
            <a:avLst/>
          </a:prstGeom>
        </p:spPr>
      </p:pic>
    </p:spTree>
    <p:extLst>
      <p:ext uri="{BB962C8B-B14F-4D97-AF65-F5344CB8AC3E}">
        <p14:creationId xmlns:p14="http://schemas.microsoft.com/office/powerpoint/2010/main" val="38003090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Input and Output</a:t>
            </a:r>
            <a:endParaRPr lang="en-US" sz="3600" b="0" dirty="0"/>
          </a:p>
        </p:txBody>
      </p:sp>
      <p:sp>
        <p:nvSpPr>
          <p:cNvPr id="3" name="Content Placeholder 2"/>
          <p:cNvSpPr>
            <a:spLocks noGrp="1"/>
          </p:cNvSpPr>
          <p:nvPr>
            <p:ph idx="1"/>
          </p:nvPr>
        </p:nvSpPr>
        <p:spPr>
          <a:xfrm>
            <a:off x="457200" y="1600200"/>
            <a:ext cx="8229600" cy="4525963"/>
          </a:xfrm>
        </p:spPr>
        <p:txBody>
          <a:bodyPr/>
          <a:lstStyle/>
          <a:p>
            <a:r>
              <a:rPr lang="en-US" dirty="0" smtClean="0"/>
              <a:t>Digital</a:t>
            </a:r>
          </a:p>
          <a:p>
            <a:pPr lvl="1"/>
            <a:r>
              <a:rPr lang="en-US" dirty="0" smtClean="0"/>
              <a:t>Input</a:t>
            </a:r>
          </a:p>
          <a:p>
            <a:pPr lvl="2"/>
            <a:r>
              <a:rPr lang="en-US" dirty="0" smtClean="0"/>
              <a:t>HIGH voltage </a:t>
            </a:r>
            <a:r>
              <a:rPr lang="en-US" dirty="0" smtClean="0">
                <a:sym typeface="Wingdings" panose="05000000000000000000" pitchFamily="2" charset="2"/>
              </a:rPr>
              <a:t> 1,  LOW voltage  0</a:t>
            </a:r>
          </a:p>
          <a:p>
            <a:pPr lvl="1"/>
            <a:r>
              <a:rPr lang="en-US" dirty="0" smtClean="0">
                <a:sym typeface="Wingdings" panose="05000000000000000000" pitchFamily="2" charset="2"/>
              </a:rPr>
              <a:t>Output</a:t>
            </a:r>
          </a:p>
          <a:p>
            <a:pPr lvl="2"/>
            <a:r>
              <a:rPr lang="en-US" dirty="0" smtClean="0">
                <a:sym typeface="Wingdings" panose="05000000000000000000" pitchFamily="2" charset="2"/>
              </a:rPr>
              <a:t>1  HIGH Voltage (V</a:t>
            </a:r>
            <a:r>
              <a:rPr lang="en-US" baseline="-25000" dirty="0" smtClean="0">
                <a:sym typeface="Wingdings" panose="05000000000000000000" pitchFamily="2" charset="2"/>
              </a:rPr>
              <a:t>DD</a:t>
            </a:r>
            <a:r>
              <a:rPr lang="en-US" dirty="0" smtClean="0">
                <a:sym typeface="Wingdings" panose="05000000000000000000" pitchFamily="2" charset="2"/>
              </a:rPr>
              <a:t>),  0  LOW Voltage(0 V)</a:t>
            </a:r>
          </a:p>
          <a:p>
            <a:r>
              <a:rPr lang="en-US" dirty="0" smtClean="0">
                <a:sym typeface="Wingdings" panose="05000000000000000000" pitchFamily="2" charset="2"/>
              </a:rPr>
              <a:t>Analog</a:t>
            </a:r>
          </a:p>
          <a:p>
            <a:pPr lvl="1"/>
            <a:r>
              <a:rPr lang="en-US" dirty="0" smtClean="0">
                <a:sym typeface="Wingdings" panose="05000000000000000000" pitchFamily="2" charset="2"/>
              </a:rPr>
              <a:t>Input: ADC (Convert V</a:t>
            </a:r>
            <a:r>
              <a:rPr lang="en-US" baseline="-25000" dirty="0" smtClean="0">
                <a:sym typeface="Wingdings" panose="05000000000000000000" pitchFamily="2" charset="2"/>
              </a:rPr>
              <a:t>in</a:t>
            </a:r>
            <a:r>
              <a:rPr lang="en-US" dirty="0" smtClean="0">
                <a:sym typeface="Wingdings" panose="05000000000000000000" pitchFamily="2" charset="2"/>
              </a:rPr>
              <a:t> to digital word)</a:t>
            </a:r>
          </a:p>
          <a:p>
            <a:pPr lvl="1"/>
            <a:r>
              <a:rPr lang="en-US" dirty="0" smtClean="0">
                <a:sym typeface="Wingdings" panose="05000000000000000000" pitchFamily="2" charset="2"/>
              </a:rPr>
              <a:t>Output: DAC (Convert digital word to </a:t>
            </a:r>
            <a:r>
              <a:rPr lang="en-US" dirty="0" err="1" smtClean="0">
                <a:sym typeface="Wingdings" panose="05000000000000000000" pitchFamily="2" charset="2"/>
              </a:rPr>
              <a:t>V</a:t>
            </a:r>
            <a:r>
              <a:rPr lang="en-US" baseline="-25000" dirty="0" err="1" smtClean="0">
                <a:sym typeface="Wingdings" panose="05000000000000000000" pitchFamily="2" charset="2"/>
              </a:rPr>
              <a:t>out</a:t>
            </a:r>
            <a:r>
              <a:rPr lang="en-US" dirty="0" smtClean="0">
                <a:sym typeface="Wingdings" panose="05000000000000000000" pitchFamily="2" charset="2"/>
              </a:rPr>
              <a:t>)</a:t>
            </a:r>
          </a:p>
          <a:p>
            <a:pPr lvl="1"/>
            <a:endParaRPr lang="en-US" dirty="0" smtClean="0"/>
          </a:p>
          <a:p>
            <a:pPr lvl="1"/>
            <a:endParaRPr lang="en-US" dirty="0" smtClean="0"/>
          </a:p>
        </p:txBody>
      </p:sp>
    </p:spTree>
    <p:extLst>
      <p:ext uri="{BB962C8B-B14F-4D97-AF65-F5344CB8AC3E}">
        <p14:creationId xmlns:p14="http://schemas.microsoft.com/office/powerpoint/2010/main" val="1263813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Pulse width </a:t>
            </a:r>
            <a:r>
              <a:rPr lang="en-US" sz="3600" b="0" dirty="0"/>
              <a:t>m</a:t>
            </a:r>
            <a:r>
              <a:rPr lang="en-US" sz="3600" b="0" dirty="0" smtClean="0"/>
              <a:t>odulation</a:t>
            </a:r>
            <a:endParaRPr lang="en-US" sz="3600" b="0" dirty="0"/>
          </a:p>
        </p:txBody>
      </p:sp>
      <p:pic>
        <p:nvPicPr>
          <p:cNvPr id="4" name="Picture 3"/>
          <p:cNvPicPr>
            <a:picLocks noChangeAspect="1"/>
          </p:cNvPicPr>
          <p:nvPr/>
        </p:nvPicPr>
        <p:blipFill>
          <a:blip r:embed="rId2"/>
          <a:stretch>
            <a:fillRect/>
          </a:stretch>
        </p:blipFill>
        <p:spPr>
          <a:xfrm>
            <a:off x="2451785" y="3361386"/>
            <a:ext cx="4240429" cy="3100436"/>
          </a:xfrm>
          <a:prstGeom prst="rect">
            <a:avLst/>
          </a:prstGeom>
        </p:spPr>
      </p:pic>
      <p:sp>
        <p:nvSpPr>
          <p:cNvPr id="9" name="TextBox 8"/>
          <p:cNvSpPr txBox="1"/>
          <p:nvPr/>
        </p:nvSpPr>
        <p:spPr>
          <a:xfrm>
            <a:off x="618186" y="1751527"/>
            <a:ext cx="7237927" cy="1384995"/>
          </a:xfrm>
          <a:prstGeom prst="rect">
            <a:avLst/>
          </a:prstGeom>
          <a:noFill/>
        </p:spPr>
        <p:txBody>
          <a:bodyPr wrap="square" rtlCol="0">
            <a:spAutoFit/>
          </a:bodyPr>
          <a:lstStyle/>
          <a:p>
            <a:r>
              <a:rPr lang="en-US" sz="2800" dirty="0" smtClean="0">
                <a:solidFill>
                  <a:schemeClr val="tx1">
                    <a:lumMod val="65000"/>
                    <a:lumOff val="35000"/>
                  </a:schemeClr>
                </a:solidFill>
              </a:rPr>
              <a:t>PWM is useful for power electronics:</a:t>
            </a:r>
          </a:p>
          <a:p>
            <a:pPr marL="285750" indent="-285750">
              <a:buFont typeface="Arial" panose="020B0604020202020204" pitchFamily="34" charset="0"/>
              <a:buChar char="•"/>
            </a:pPr>
            <a:r>
              <a:rPr lang="en-US" sz="2800" dirty="0" smtClean="0">
                <a:solidFill>
                  <a:schemeClr val="tx1">
                    <a:lumMod val="65000"/>
                    <a:lumOff val="35000"/>
                  </a:schemeClr>
                </a:solidFill>
              </a:rPr>
              <a:t>Switched-Mode Converters</a:t>
            </a:r>
          </a:p>
          <a:p>
            <a:pPr marL="285750" indent="-285750">
              <a:buFont typeface="Arial" panose="020B0604020202020204" pitchFamily="34" charset="0"/>
              <a:buChar char="•"/>
            </a:pPr>
            <a:r>
              <a:rPr lang="en-US" sz="2800" dirty="0" smtClean="0">
                <a:solidFill>
                  <a:schemeClr val="tx1">
                    <a:lumMod val="65000"/>
                    <a:lumOff val="35000"/>
                  </a:schemeClr>
                </a:solidFill>
              </a:rPr>
              <a:t>DC – AC Inverters</a:t>
            </a:r>
          </a:p>
        </p:txBody>
      </p:sp>
    </p:spTree>
    <p:extLst>
      <p:ext uri="{BB962C8B-B14F-4D97-AF65-F5344CB8AC3E}">
        <p14:creationId xmlns:p14="http://schemas.microsoft.com/office/powerpoint/2010/main" val="721773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Parts of a microcontroller </a:t>
            </a:r>
            <a:br>
              <a:rPr lang="en-US" dirty="0" smtClean="0"/>
            </a:br>
            <a:r>
              <a:rPr lang="en-US" sz="3600" b="0" dirty="0" smtClean="0"/>
              <a:t>Memory</a:t>
            </a:r>
            <a:endParaRPr lang="en-US" sz="3600" b="0" dirty="0"/>
          </a:p>
        </p:txBody>
      </p:sp>
      <p:sp>
        <p:nvSpPr>
          <p:cNvPr id="3" name="Content Placeholder 2"/>
          <p:cNvSpPr>
            <a:spLocks noGrp="1"/>
          </p:cNvSpPr>
          <p:nvPr>
            <p:ph idx="1"/>
          </p:nvPr>
        </p:nvSpPr>
        <p:spPr/>
        <p:txBody>
          <a:bodyPr>
            <a:normAutofit lnSpcReduction="10000"/>
          </a:bodyPr>
          <a:lstStyle/>
          <a:p>
            <a:r>
              <a:rPr lang="en-US" dirty="0" smtClean="0"/>
              <a:t>Flash</a:t>
            </a:r>
          </a:p>
          <a:p>
            <a:pPr lvl="1"/>
            <a:r>
              <a:rPr lang="en-US" dirty="0" smtClean="0"/>
              <a:t>Stores program and </a:t>
            </a:r>
            <a:r>
              <a:rPr lang="en-US" dirty="0" err="1" smtClean="0"/>
              <a:t>bootloader</a:t>
            </a:r>
            <a:endParaRPr lang="en-US" dirty="0" smtClean="0"/>
          </a:p>
          <a:p>
            <a:pPr lvl="1"/>
            <a:r>
              <a:rPr lang="en-US" dirty="0" smtClean="0"/>
              <a:t>Non-volatile</a:t>
            </a:r>
          </a:p>
          <a:p>
            <a:r>
              <a:rPr lang="en-US" dirty="0" smtClean="0"/>
              <a:t>EEPROM</a:t>
            </a:r>
          </a:p>
          <a:p>
            <a:pPr lvl="1"/>
            <a:r>
              <a:rPr lang="en-US" dirty="0" smtClean="0"/>
              <a:t>Stores long-term information</a:t>
            </a:r>
          </a:p>
          <a:p>
            <a:pPr lvl="1"/>
            <a:r>
              <a:rPr lang="en-US" dirty="0" smtClean="0"/>
              <a:t>Non-volatile</a:t>
            </a:r>
          </a:p>
          <a:p>
            <a:r>
              <a:rPr lang="en-US" dirty="0" smtClean="0"/>
              <a:t>SRAM</a:t>
            </a:r>
          </a:p>
          <a:p>
            <a:pPr lvl="1"/>
            <a:r>
              <a:rPr lang="en-US" dirty="0" smtClean="0"/>
              <a:t>Like “RAM” for your microcontroller</a:t>
            </a:r>
          </a:p>
          <a:p>
            <a:pPr lvl="1"/>
            <a:r>
              <a:rPr lang="en-US" dirty="0" smtClean="0"/>
              <a:t>Volatile</a:t>
            </a:r>
            <a:endParaRPr lang="en-US" dirty="0"/>
          </a:p>
        </p:txBody>
      </p:sp>
    </p:spTree>
    <p:extLst>
      <p:ext uri="{BB962C8B-B14F-4D97-AF65-F5344CB8AC3E}">
        <p14:creationId xmlns:p14="http://schemas.microsoft.com/office/powerpoint/2010/main" val="38003090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computer programming?</a:t>
            </a:r>
            <a:endParaRPr lang="en-US" dirty="0"/>
          </a:p>
        </p:txBody>
      </p:sp>
      <p:sp>
        <p:nvSpPr>
          <p:cNvPr id="3" name="Content Placeholder 2"/>
          <p:cNvSpPr>
            <a:spLocks noGrp="1"/>
          </p:cNvSpPr>
          <p:nvPr>
            <p:ph idx="1"/>
          </p:nvPr>
        </p:nvSpPr>
        <p:spPr/>
        <p:txBody>
          <a:bodyPr/>
          <a:lstStyle/>
          <a:p>
            <a:r>
              <a:rPr lang="en-US" dirty="0" smtClean="0"/>
              <a:t>A way to convert your thoughts into a form that a computer can understand</a:t>
            </a:r>
          </a:p>
          <a:p>
            <a:r>
              <a:rPr lang="en-US" dirty="0" smtClean="0"/>
              <a:t>How does a computer do this?</a:t>
            </a:r>
          </a:p>
          <a:p>
            <a:r>
              <a:rPr lang="en-US" dirty="0"/>
              <a:t>There </a:t>
            </a:r>
            <a:r>
              <a:rPr lang="en-US" dirty="0" smtClean="0"/>
              <a:t>are literally hundred of programming languages, </a:t>
            </a:r>
            <a:r>
              <a:rPr lang="en-US" dirty="0"/>
              <a:t>each with their own </a:t>
            </a:r>
            <a:r>
              <a:rPr lang="en-US" dirty="0" smtClean="0"/>
              <a:t>sets of primitives, and their own special </a:t>
            </a:r>
            <a:r>
              <a:rPr lang="en-US" dirty="0"/>
              <a:t>applications</a:t>
            </a:r>
          </a:p>
          <a:p>
            <a:endParaRPr lang="en-US" dirty="0"/>
          </a:p>
        </p:txBody>
      </p:sp>
    </p:spTree>
    <p:extLst>
      <p:ext uri="{BB962C8B-B14F-4D97-AF65-F5344CB8AC3E}">
        <p14:creationId xmlns:p14="http://schemas.microsoft.com/office/powerpoint/2010/main" val="3245444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Examples of programming languages</a:t>
            </a:r>
            <a:endParaRPr lang="en-US" dirty="0"/>
          </a:p>
        </p:txBody>
      </p:sp>
      <p:sp>
        <p:nvSpPr>
          <p:cNvPr id="3" name="Content Placeholder 2"/>
          <p:cNvSpPr>
            <a:spLocks noGrp="1"/>
          </p:cNvSpPr>
          <p:nvPr>
            <p:ph idx="1"/>
          </p:nvPr>
        </p:nvSpPr>
        <p:spPr>
          <a:xfrm>
            <a:off x="457200" y="1600200"/>
            <a:ext cx="8229600" cy="4767059"/>
          </a:xfrm>
        </p:spPr>
        <p:txBody>
          <a:bodyPr>
            <a:normAutofit/>
          </a:bodyPr>
          <a:lstStyle/>
          <a:p>
            <a:r>
              <a:rPr lang="en-US" dirty="0"/>
              <a:t>W</a:t>
            </a:r>
            <a:r>
              <a:rPr lang="en-US" dirty="0" smtClean="0"/>
              <a:t>eb development - </a:t>
            </a:r>
            <a:r>
              <a:rPr lang="en-US" dirty="0" err="1"/>
              <a:t>Javascript</a:t>
            </a:r>
            <a:r>
              <a:rPr lang="en-US" dirty="0"/>
              <a:t>/HTML/</a:t>
            </a:r>
            <a:r>
              <a:rPr lang="en-US" dirty="0" smtClean="0"/>
              <a:t>PHP  </a:t>
            </a:r>
          </a:p>
          <a:p>
            <a:r>
              <a:rPr lang="en-US" dirty="0" smtClean="0"/>
              <a:t>Mathematical computation – </a:t>
            </a:r>
            <a:r>
              <a:rPr lang="en-US" dirty="0" err="1" smtClean="0"/>
              <a:t>Scala</a:t>
            </a:r>
            <a:r>
              <a:rPr lang="en-US" dirty="0" smtClean="0"/>
              <a:t>/Haskell</a:t>
            </a:r>
          </a:p>
          <a:p>
            <a:r>
              <a:rPr lang="en-US" dirty="0" smtClean="0"/>
              <a:t>Databases/servers – Ruby on Rails/PHP</a:t>
            </a:r>
          </a:p>
          <a:p>
            <a:r>
              <a:rPr lang="en-US" dirty="0" smtClean="0"/>
              <a:t>Lower level programming – C</a:t>
            </a:r>
          </a:p>
          <a:p>
            <a:r>
              <a:rPr lang="en-US" dirty="0" smtClean="0"/>
              <a:t>Scripting – Perl/Python</a:t>
            </a:r>
          </a:p>
          <a:p>
            <a:r>
              <a:rPr lang="en-US" dirty="0" smtClean="0"/>
              <a:t>iPhone applications – Objective C</a:t>
            </a:r>
          </a:p>
          <a:p>
            <a:pPr marL="0" indent="0">
              <a:buNone/>
            </a:pPr>
            <a:r>
              <a:rPr lang="en-US" dirty="0" smtClean="0"/>
              <a:t>However, there is nothing you can do in one language that you cannot implement in another!</a:t>
            </a:r>
            <a:endParaRPr lang="en-US" dirty="0"/>
          </a:p>
        </p:txBody>
      </p:sp>
    </p:spTree>
    <p:extLst>
      <p:ext uri="{BB962C8B-B14F-4D97-AF65-F5344CB8AC3E}">
        <p14:creationId xmlns:p14="http://schemas.microsoft.com/office/powerpoint/2010/main" val="18814567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pic>
        <p:nvPicPr>
          <p:cNvPr id="8" name="Picture 7"/>
          <p:cNvPicPr>
            <a:picLocks noChangeAspect="1"/>
          </p:cNvPicPr>
          <p:nvPr/>
        </p:nvPicPr>
        <p:blipFill>
          <a:blip r:embed="rId3"/>
          <a:stretch>
            <a:fillRect/>
          </a:stretch>
        </p:blipFill>
        <p:spPr>
          <a:xfrm>
            <a:off x="941807" y="1803601"/>
            <a:ext cx="1333959" cy="1333959"/>
          </a:xfrm>
          <a:prstGeom prst="rect">
            <a:avLst/>
          </a:prstGeom>
        </p:spPr>
      </p:pic>
      <p:pic>
        <p:nvPicPr>
          <p:cNvPr id="9" name="Picture 8"/>
          <p:cNvPicPr>
            <a:picLocks noChangeAspect="1"/>
          </p:cNvPicPr>
          <p:nvPr/>
        </p:nvPicPr>
        <p:blipFill rotWithShape="1">
          <a:blip r:embed="rId4"/>
          <a:srcRect l="17014" r="16986"/>
          <a:stretch/>
        </p:blipFill>
        <p:spPr>
          <a:xfrm>
            <a:off x="2484892" y="1765876"/>
            <a:ext cx="1563721" cy="1421564"/>
          </a:xfrm>
          <a:prstGeom prst="rect">
            <a:avLst/>
          </a:prstGeom>
        </p:spPr>
      </p:pic>
      <p:pic>
        <p:nvPicPr>
          <p:cNvPr id="10" name="Picture 9"/>
          <p:cNvPicPr>
            <a:picLocks noChangeAspect="1"/>
          </p:cNvPicPr>
          <p:nvPr/>
        </p:nvPicPr>
        <p:blipFill>
          <a:blip r:embed="rId5"/>
          <a:stretch>
            <a:fillRect/>
          </a:stretch>
        </p:blipFill>
        <p:spPr>
          <a:xfrm>
            <a:off x="4241778" y="1993772"/>
            <a:ext cx="1240208" cy="1237452"/>
          </a:xfrm>
          <a:prstGeom prst="rect">
            <a:avLst/>
          </a:prstGeom>
        </p:spPr>
      </p:pic>
      <p:cxnSp>
        <p:nvCxnSpPr>
          <p:cNvPr id="13" name="Straight Connector 12"/>
          <p:cNvCxnSpPr/>
          <p:nvPr/>
        </p:nvCxnSpPr>
        <p:spPr>
          <a:xfrm>
            <a:off x="6060374" y="1642398"/>
            <a:ext cx="590950" cy="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2083161"/>
            <a:ext cx="659359" cy="404858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333222"/>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High abstraction, easier to use</a:t>
            </a:r>
          </a:p>
          <a:p>
            <a:pPr marL="800100" lvl="1" indent="-342900">
              <a:buFont typeface="Arial"/>
              <a:buChar char="•"/>
            </a:pPr>
            <a:r>
              <a:rPr lang="en-US" sz="2400" dirty="0" smtClean="0">
                <a:solidFill>
                  <a:srgbClr val="595959"/>
                </a:solidFill>
              </a:rPr>
              <a:t>A richer set of primitives</a:t>
            </a:r>
          </a:p>
          <a:p>
            <a:pPr marL="342900" indent="-342900">
              <a:buFont typeface="Arial"/>
              <a:buChar char="•"/>
            </a:pPr>
            <a:r>
              <a:rPr lang="en-US" sz="2400" dirty="0">
                <a:solidFill>
                  <a:srgbClr val="595959"/>
                </a:solidFill>
              </a:rPr>
              <a:t>Understandable by humans</a:t>
            </a:r>
          </a:p>
          <a:p>
            <a:pPr marL="342900" indent="-342900">
              <a:buFont typeface="Arial"/>
              <a:buChar char="•"/>
            </a:pPr>
            <a:r>
              <a:rPr lang="en-US" sz="2400" dirty="0" smtClean="0">
                <a:solidFill>
                  <a:srgbClr val="595959"/>
                </a:solidFill>
              </a:rPr>
              <a:t>Not directly understood by computers, which only understand 0 and 1 </a:t>
            </a:r>
          </a:p>
        </p:txBody>
      </p:sp>
      <p:sp>
        <p:nvSpPr>
          <p:cNvPr id="26" name="Rectangle 25"/>
          <p:cNvSpPr/>
          <p:nvPr/>
        </p:nvSpPr>
        <p:spPr>
          <a:xfrm>
            <a:off x="6060375" y="1642398"/>
            <a:ext cx="590950" cy="901825"/>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Triangle 26"/>
          <p:cNvSpPr/>
          <p:nvPr/>
        </p:nvSpPr>
        <p:spPr>
          <a:xfrm rot="5400000">
            <a:off x="4526690" y="3973326"/>
            <a:ext cx="3692102"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2844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1182389"/>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3739187"/>
            <a:ext cx="570360" cy="2392554"/>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660130"/>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Lower level language</a:t>
            </a:r>
          </a:p>
          <a:p>
            <a:pPr marL="342900" indent="-342900">
              <a:buFont typeface="Arial"/>
              <a:buChar char="•"/>
            </a:pPr>
            <a:r>
              <a:rPr lang="en-US" sz="2400" dirty="0" smtClean="0">
                <a:solidFill>
                  <a:srgbClr val="595959"/>
                </a:solidFill>
              </a:rPr>
              <a:t>Far less abstraction</a:t>
            </a:r>
          </a:p>
          <a:p>
            <a:pPr marL="342900" indent="-342900">
              <a:buFont typeface="Arial"/>
              <a:buChar char="•"/>
            </a:pPr>
            <a:r>
              <a:rPr lang="en-US" sz="2400" dirty="0" smtClean="0">
                <a:solidFill>
                  <a:srgbClr val="595959"/>
                </a:solidFill>
              </a:rPr>
              <a:t>Corresponds directly with processor</a:t>
            </a:r>
          </a:p>
          <a:p>
            <a:pPr marL="342900" indent="-342900">
              <a:buFont typeface="Arial"/>
              <a:buChar char="•"/>
            </a:pPr>
            <a:r>
              <a:rPr lang="en-US" sz="2400" dirty="0" smtClean="0">
                <a:solidFill>
                  <a:srgbClr val="595959"/>
                </a:solidFill>
              </a:rPr>
              <a:t>Used before high level languages</a:t>
            </a:r>
          </a:p>
          <a:p>
            <a:pPr marL="342900" indent="-342900">
              <a:buFont typeface="Arial"/>
              <a:buChar char="•"/>
            </a:pPr>
            <a:r>
              <a:rPr lang="en-US" sz="2400" dirty="0" smtClean="0">
                <a:solidFill>
                  <a:srgbClr val="595959"/>
                </a:solidFill>
              </a:rPr>
              <a:t>Still used for direct hardware manipulation</a:t>
            </a:r>
          </a:p>
        </p:txBody>
      </p:sp>
      <p:pic>
        <p:nvPicPr>
          <p:cNvPr id="16" name="Picture 15"/>
          <p:cNvPicPr>
            <a:picLocks noChangeAspect="1"/>
          </p:cNvPicPr>
          <p:nvPr/>
        </p:nvPicPr>
        <p:blipFill>
          <a:blip r:embed="rId3"/>
          <a:stretch>
            <a:fillRect/>
          </a:stretch>
        </p:blipFill>
        <p:spPr>
          <a:xfrm>
            <a:off x="1348064" y="1829184"/>
            <a:ext cx="3888221" cy="1910003"/>
          </a:xfrm>
          <a:prstGeom prst="rect">
            <a:avLst/>
          </a:prstGeom>
        </p:spPr>
      </p:pic>
      <p:sp>
        <p:nvSpPr>
          <p:cNvPr id="19" name="Rectangle 18"/>
          <p:cNvSpPr/>
          <p:nvPr/>
        </p:nvSpPr>
        <p:spPr>
          <a:xfrm>
            <a:off x="6060374" y="2824787"/>
            <a:ext cx="590950" cy="91440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rot="5400000">
            <a:off x="5136935" y="4583572"/>
            <a:ext cx="2471611"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a:off x="6069823" y="1629823"/>
            <a:ext cx="649471" cy="1276255"/>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3194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2386460"/>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4943258"/>
            <a:ext cx="570360" cy="1188483"/>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4432511"/>
            <a:ext cx="5314272" cy="1569660"/>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Instructions are entirely in 0’s and 1’s</a:t>
            </a:r>
          </a:p>
          <a:p>
            <a:pPr marL="342900" indent="-342900">
              <a:buFont typeface="Arial"/>
              <a:buChar char="•"/>
            </a:pPr>
            <a:r>
              <a:rPr lang="en-US" sz="2400" dirty="0" smtClean="0">
                <a:solidFill>
                  <a:srgbClr val="595959"/>
                </a:solidFill>
              </a:rPr>
              <a:t>A compiler, interpreter, or assembler translates a high level or assembly language into machine language</a:t>
            </a:r>
          </a:p>
        </p:txBody>
      </p:sp>
      <p:pic>
        <p:nvPicPr>
          <p:cNvPr id="14" name="Picture 13"/>
          <p:cNvPicPr>
            <a:picLocks noChangeAspect="1"/>
          </p:cNvPicPr>
          <p:nvPr/>
        </p:nvPicPr>
        <p:blipFill>
          <a:blip r:embed="rId3"/>
          <a:stretch>
            <a:fillRect/>
          </a:stretch>
        </p:blipFill>
        <p:spPr>
          <a:xfrm>
            <a:off x="1771422" y="1831654"/>
            <a:ext cx="2662707" cy="2662707"/>
          </a:xfrm>
          <a:prstGeom prst="rect">
            <a:avLst/>
          </a:prstGeom>
        </p:spPr>
      </p:pic>
      <p:sp>
        <p:nvSpPr>
          <p:cNvPr id="17" name="Rectangle 16"/>
          <p:cNvSpPr/>
          <p:nvPr/>
        </p:nvSpPr>
        <p:spPr>
          <a:xfrm>
            <a:off x="6072639" y="4028858"/>
            <a:ext cx="590950" cy="87938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rot="5400000">
            <a:off x="5729798" y="5176436"/>
            <a:ext cx="1285885" cy="624732"/>
          </a:xfrm>
          <a:prstGeom prst="rtTriangle">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Triangle 19"/>
          <p:cNvSpPr/>
          <p:nvPr/>
        </p:nvSpPr>
        <p:spPr>
          <a:xfrm>
            <a:off x="6069823" y="1748965"/>
            <a:ext cx="649471" cy="2322216"/>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6267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What is a </a:t>
            </a:r>
            <a:r>
              <a:rPr lang="en-US" dirty="0"/>
              <a:t>m</a:t>
            </a:r>
            <a:r>
              <a:rPr lang="en-US" dirty="0" smtClean="0"/>
              <a:t>icrocontroller?</a:t>
            </a:r>
            <a:endParaRPr lang="en-US" dirty="0"/>
          </a:p>
        </p:txBody>
      </p:sp>
      <p:sp>
        <p:nvSpPr>
          <p:cNvPr id="3" name="Content Placeholder 2"/>
          <p:cNvSpPr>
            <a:spLocks noGrp="1"/>
          </p:cNvSpPr>
          <p:nvPr>
            <p:ph idx="1"/>
          </p:nvPr>
        </p:nvSpPr>
        <p:spPr/>
        <p:txBody>
          <a:bodyPr/>
          <a:lstStyle/>
          <a:p>
            <a:r>
              <a:rPr lang="en-US" dirty="0" smtClean="0"/>
              <a:t>A small computer</a:t>
            </a:r>
          </a:p>
          <a:p>
            <a:r>
              <a:rPr lang="en-US" dirty="0" smtClean="0"/>
              <a:t>An integrated circuit</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804546" y="3191828"/>
            <a:ext cx="3543300" cy="2934335"/>
          </a:xfrm>
          <a:prstGeom prst="rect">
            <a:avLst/>
          </a:prstGeom>
          <a:noFill/>
          <a:ln>
            <a:noFill/>
          </a:ln>
        </p:spPr>
      </p:pic>
      <p:pic>
        <p:nvPicPr>
          <p:cNvPr id="5" name="Picture 4"/>
          <p:cNvPicPr>
            <a:picLocks noChangeAspect="1"/>
          </p:cNvPicPr>
          <p:nvPr/>
        </p:nvPicPr>
        <p:blipFill>
          <a:blip r:embed="rId4"/>
          <a:stretch>
            <a:fillRect/>
          </a:stretch>
        </p:blipFill>
        <p:spPr>
          <a:xfrm>
            <a:off x="4849309" y="1863990"/>
            <a:ext cx="3524100" cy="2446106"/>
          </a:xfrm>
          <a:prstGeom prst="rect">
            <a:avLst/>
          </a:prstGeom>
        </p:spPr>
      </p:pic>
    </p:spTree>
    <p:extLst>
      <p:ext uri="{BB962C8B-B14F-4D97-AF65-F5344CB8AC3E}">
        <p14:creationId xmlns:p14="http://schemas.microsoft.com/office/powerpoint/2010/main" val="21120202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457199" y="1642398"/>
            <a:ext cx="5603175" cy="4489343"/>
          </a:xfrm>
          <a:prstGeom prst="rect">
            <a:avLst/>
          </a:prstGeom>
          <a:noFill/>
          <a:ln w="38100">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lumMod val="95000"/>
                  <a:lumOff val="5000"/>
                </a:schemeClr>
              </a:solidFill>
            </a:endParaRPr>
          </a:p>
        </p:txBody>
      </p:sp>
      <p:sp>
        <p:nvSpPr>
          <p:cNvPr id="2" name="Title 1"/>
          <p:cNvSpPr>
            <a:spLocks noGrp="1"/>
          </p:cNvSpPr>
          <p:nvPr>
            <p:ph type="title"/>
          </p:nvPr>
        </p:nvSpPr>
        <p:spPr/>
        <p:txBody>
          <a:bodyPr>
            <a:normAutofit/>
          </a:bodyPr>
          <a:lstStyle/>
          <a:p>
            <a:r>
              <a:rPr lang="en-US" dirty="0" smtClean="0"/>
              <a:t>Intro to programming</a:t>
            </a:r>
            <a:endParaRPr lang="en-US" dirty="0"/>
          </a:p>
        </p:txBody>
      </p:sp>
      <p:sp>
        <p:nvSpPr>
          <p:cNvPr id="4" name="Rectangle 3"/>
          <p:cNvSpPr/>
          <p:nvPr/>
        </p:nvSpPr>
        <p:spPr>
          <a:xfrm>
            <a:off x="6651324" y="1629823"/>
            <a:ext cx="1999905"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65000"/>
                    <a:lumOff val="35000"/>
                  </a:schemeClr>
                </a:solidFill>
              </a:rPr>
              <a:t>High Level Language</a:t>
            </a:r>
            <a:endParaRPr lang="en-US" sz="2400" dirty="0">
              <a:solidFill>
                <a:schemeClr val="tx1">
                  <a:lumMod val="65000"/>
                  <a:lumOff val="35000"/>
                </a:schemeClr>
              </a:solidFill>
            </a:endParaRPr>
          </a:p>
        </p:txBody>
      </p:sp>
      <p:sp>
        <p:nvSpPr>
          <p:cNvPr id="5" name="Rectangle 4"/>
          <p:cNvSpPr/>
          <p:nvPr/>
        </p:nvSpPr>
        <p:spPr>
          <a:xfrm>
            <a:off x="6651324" y="2824787"/>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Assembly Language</a:t>
            </a:r>
            <a:endParaRPr lang="en-US" sz="2400" dirty="0">
              <a:solidFill>
                <a:srgbClr val="595959"/>
              </a:solidFill>
            </a:endParaRPr>
          </a:p>
        </p:txBody>
      </p:sp>
      <p:sp>
        <p:nvSpPr>
          <p:cNvPr id="6" name="Rectangle 5"/>
          <p:cNvSpPr/>
          <p:nvPr/>
        </p:nvSpPr>
        <p:spPr>
          <a:xfrm>
            <a:off x="6651324" y="4028858"/>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Machine Language</a:t>
            </a:r>
            <a:endParaRPr lang="en-US" sz="2400" dirty="0">
              <a:solidFill>
                <a:srgbClr val="595959"/>
              </a:solidFill>
            </a:endParaRPr>
          </a:p>
        </p:txBody>
      </p:sp>
      <p:sp>
        <p:nvSpPr>
          <p:cNvPr id="7" name="Rectangle 6"/>
          <p:cNvSpPr/>
          <p:nvPr/>
        </p:nvSpPr>
        <p:spPr>
          <a:xfrm>
            <a:off x="6651324" y="5228481"/>
            <a:ext cx="1999906" cy="914400"/>
          </a:xfrm>
          <a:prstGeom prst="rect">
            <a:avLst/>
          </a:prstGeom>
          <a:solidFill>
            <a:schemeClr val="tx2">
              <a:lumMod val="20000"/>
              <a:lumOff val="80000"/>
            </a:schemeClr>
          </a:solid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595959"/>
                </a:solidFill>
              </a:rPr>
              <a:t>Hardware</a:t>
            </a:r>
            <a:endParaRPr lang="en-US" sz="2400" dirty="0">
              <a:solidFill>
                <a:srgbClr val="595959"/>
              </a:solidFill>
            </a:endParaRPr>
          </a:p>
        </p:txBody>
      </p:sp>
      <p:cxnSp>
        <p:nvCxnSpPr>
          <p:cNvPr id="13" name="Straight Connector 12"/>
          <p:cNvCxnSpPr/>
          <p:nvPr/>
        </p:nvCxnSpPr>
        <p:spPr>
          <a:xfrm>
            <a:off x="6060374" y="1642398"/>
            <a:ext cx="590950" cy="3574943"/>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6080964" y="6131741"/>
            <a:ext cx="570360" cy="1"/>
          </a:xfrm>
          <a:prstGeom prst="line">
            <a:avLst/>
          </a:prstGeom>
          <a:ln w="38100">
            <a:solidFill>
              <a:schemeClr val="tx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90475" y="3719734"/>
            <a:ext cx="5314272" cy="2308324"/>
          </a:xfrm>
          <a:prstGeom prst="rect">
            <a:avLst/>
          </a:prstGeom>
          <a:noFill/>
        </p:spPr>
        <p:txBody>
          <a:bodyPr wrap="square" rtlCol="0">
            <a:spAutoFit/>
          </a:bodyPr>
          <a:lstStyle/>
          <a:p>
            <a:pPr marL="342900" indent="-342900">
              <a:buFont typeface="Arial"/>
              <a:buChar char="•"/>
            </a:pPr>
            <a:r>
              <a:rPr lang="en-US" sz="2400" dirty="0" smtClean="0">
                <a:solidFill>
                  <a:srgbClr val="595959"/>
                </a:solidFill>
              </a:rPr>
              <a:t>A computer processor executes the instructions in the machine code</a:t>
            </a:r>
          </a:p>
          <a:p>
            <a:pPr marL="342900" indent="-342900">
              <a:buFont typeface="Arial"/>
              <a:buChar char="•"/>
            </a:pPr>
            <a:r>
              <a:rPr lang="en-US" sz="2400" dirty="0" smtClean="0">
                <a:solidFill>
                  <a:srgbClr val="595959"/>
                </a:solidFill>
              </a:rPr>
              <a:t>Basic mathematical/logical operations</a:t>
            </a:r>
          </a:p>
          <a:p>
            <a:pPr marL="342900" indent="-342900">
              <a:buFont typeface="Arial"/>
              <a:buChar char="•"/>
            </a:pPr>
            <a:r>
              <a:rPr lang="en-US" sz="2400" dirty="0" smtClean="0">
                <a:solidFill>
                  <a:srgbClr val="595959"/>
                </a:solidFill>
              </a:rPr>
              <a:t>Store/move/load things into memory</a:t>
            </a:r>
          </a:p>
          <a:p>
            <a:pPr marL="342900" indent="-342900">
              <a:buFont typeface="Arial"/>
              <a:buChar char="•"/>
            </a:pPr>
            <a:r>
              <a:rPr lang="en-US" sz="2400" dirty="0" smtClean="0">
                <a:solidFill>
                  <a:srgbClr val="595959"/>
                </a:solidFill>
              </a:rPr>
              <a:t>Program control – jump and branch</a:t>
            </a:r>
          </a:p>
          <a:p>
            <a:pPr marL="342900" indent="-342900">
              <a:buFont typeface="Arial"/>
              <a:buChar char="•"/>
            </a:pPr>
            <a:r>
              <a:rPr lang="en-US" sz="2400" dirty="0" smtClean="0">
                <a:solidFill>
                  <a:srgbClr val="595959"/>
                </a:solidFill>
              </a:rPr>
              <a:t>Interface with input/output devices</a:t>
            </a:r>
          </a:p>
        </p:txBody>
      </p:sp>
      <p:pic>
        <p:nvPicPr>
          <p:cNvPr id="9" name="Picture 8"/>
          <p:cNvPicPr>
            <a:picLocks noChangeAspect="1"/>
          </p:cNvPicPr>
          <p:nvPr/>
        </p:nvPicPr>
        <p:blipFill>
          <a:blip r:embed="rId3"/>
          <a:stretch>
            <a:fillRect/>
          </a:stretch>
        </p:blipFill>
        <p:spPr>
          <a:xfrm>
            <a:off x="1754236" y="1720378"/>
            <a:ext cx="2773002" cy="2077336"/>
          </a:xfrm>
          <a:prstGeom prst="rect">
            <a:avLst/>
          </a:prstGeom>
        </p:spPr>
      </p:pic>
      <p:sp>
        <p:nvSpPr>
          <p:cNvPr id="16" name="Rectangle 15"/>
          <p:cNvSpPr/>
          <p:nvPr/>
        </p:nvSpPr>
        <p:spPr>
          <a:xfrm>
            <a:off x="6060374" y="5239621"/>
            <a:ext cx="590950" cy="879381"/>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Triangle 16"/>
          <p:cNvSpPr/>
          <p:nvPr/>
        </p:nvSpPr>
        <p:spPr>
          <a:xfrm>
            <a:off x="6057558" y="1720378"/>
            <a:ext cx="649471" cy="3561566"/>
          </a:xfrm>
          <a:prstGeom prst="rtTriangle">
            <a:avLst/>
          </a:prstGeom>
          <a:solidFill>
            <a:srgbClr val="C6D9F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625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Arduino?</a:t>
            </a:r>
            <a:br>
              <a:rPr lang="en-US" dirty="0" smtClean="0"/>
            </a:br>
            <a:r>
              <a:rPr lang="en-US" sz="3200" b="0" dirty="0" smtClean="0"/>
              <a:t>Great for learning electronics and designing projects</a:t>
            </a:r>
            <a:endParaRPr lang="en-US" dirty="0"/>
          </a:p>
        </p:txBody>
      </p:sp>
      <p:sp>
        <p:nvSpPr>
          <p:cNvPr id="3" name="Content Placeholder 2"/>
          <p:cNvSpPr>
            <a:spLocks noGrp="1"/>
          </p:cNvSpPr>
          <p:nvPr>
            <p:ph idx="1"/>
          </p:nvPr>
        </p:nvSpPr>
        <p:spPr/>
        <p:txBody>
          <a:bodyPr/>
          <a:lstStyle/>
          <a:p>
            <a:r>
              <a:rPr lang="en-US" dirty="0" smtClean="0"/>
              <a:t>Great for learning, C++</a:t>
            </a:r>
          </a:p>
          <a:p>
            <a:r>
              <a:rPr lang="en-US" dirty="0" smtClean="0"/>
              <a:t>Simple to interface with</a:t>
            </a:r>
          </a:p>
        </p:txBody>
      </p:sp>
      <p:pic>
        <p:nvPicPr>
          <p:cNvPr id="4" name="Picture 3"/>
          <p:cNvPicPr>
            <a:picLocks noChangeAspect="1"/>
          </p:cNvPicPr>
          <p:nvPr/>
        </p:nvPicPr>
        <p:blipFill>
          <a:blip r:embed="rId3"/>
          <a:stretch>
            <a:fillRect/>
          </a:stretch>
        </p:blipFill>
        <p:spPr>
          <a:xfrm>
            <a:off x="5011879" y="1814503"/>
            <a:ext cx="3493215" cy="4697091"/>
          </a:xfrm>
          <a:prstGeom prst="rect">
            <a:avLst/>
          </a:prstGeom>
        </p:spPr>
      </p:pic>
      <p:pic>
        <p:nvPicPr>
          <p:cNvPr id="5" name="Picture 4"/>
          <p:cNvPicPr>
            <a:picLocks noChangeAspect="1"/>
          </p:cNvPicPr>
          <p:nvPr/>
        </p:nvPicPr>
        <p:blipFill rotWithShape="1">
          <a:blip r:embed="rId4"/>
          <a:srcRect t="10862" b="4239"/>
          <a:stretch/>
        </p:blipFill>
        <p:spPr>
          <a:xfrm>
            <a:off x="622143" y="2908858"/>
            <a:ext cx="4243661" cy="3602736"/>
          </a:xfrm>
          <a:prstGeom prst="rect">
            <a:avLst/>
          </a:prstGeom>
        </p:spPr>
      </p:pic>
    </p:spTree>
    <p:extLst>
      <p:ext uri="{BB962C8B-B14F-4D97-AF65-F5344CB8AC3E}">
        <p14:creationId xmlns:p14="http://schemas.microsoft.com/office/powerpoint/2010/main" val="5045248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Arduino?</a:t>
            </a:r>
            <a:br>
              <a:rPr lang="en-US" dirty="0" smtClean="0"/>
            </a:br>
            <a:r>
              <a:rPr lang="en-US" sz="3600" b="0" dirty="0" smtClean="0"/>
              <a:t>Vast amount of hardware and software support</a:t>
            </a:r>
            <a:endParaRPr lang="en-US" sz="3600" dirty="0"/>
          </a:p>
        </p:txBody>
      </p:sp>
      <p:sp>
        <p:nvSpPr>
          <p:cNvPr id="3" name="Content Placeholder 2"/>
          <p:cNvSpPr>
            <a:spLocks noGrp="1"/>
          </p:cNvSpPr>
          <p:nvPr>
            <p:ph idx="1"/>
          </p:nvPr>
        </p:nvSpPr>
        <p:spPr/>
        <p:txBody>
          <a:bodyPr/>
          <a:lstStyle/>
          <a:p>
            <a:r>
              <a:rPr lang="en-US" dirty="0" smtClean="0"/>
              <a:t>Hardware support</a:t>
            </a:r>
          </a:p>
          <a:p>
            <a:r>
              <a:rPr lang="en-US" dirty="0" smtClean="0"/>
              <a:t>Open-source and software support</a:t>
            </a:r>
          </a:p>
          <a:p>
            <a:endParaRPr lang="en-US" dirty="0"/>
          </a:p>
        </p:txBody>
      </p:sp>
      <p:pic>
        <p:nvPicPr>
          <p:cNvPr id="4" name="Picture 3"/>
          <p:cNvPicPr>
            <a:picLocks noChangeAspect="1"/>
          </p:cNvPicPr>
          <p:nvPr/>
        </p:nvPicPr>
        <p:blipFill>
          <a:blip r:embed="rId3"/>
          <a:stretch>
            <a:fillRect/>
          </a:stretch>
        </p:blipFill>
        <p:spPr>
          <a:xfrm>
            <a:off x="457201" y="3200114"/>
            <a:ext cx="2495270" cy="1762803"/>
          </a:xfrm>
          <a:prstGeom prst="rect">
            <a:avLst/>
          </a:prstGeom>
        </p:spPr>
      </p:pic>
      <p:pic>
        <p:nvPicPr>
          <p:cNvPr id="6" name="Picture 5"/>
          <p:cNvPicPr>
            <a:picLocks noChangeAspect="1"/>
          </p:cNvPicPr>
          <p:nvPr/>
        </p:nvPicPr>
        <p:blipFill>
          <a:blip r:embed="rId4"/>
          <a:stretch>
            <a:fillRect/>
          </a:stretch>
        </p:blipFill>
        <p:spPr>
          <a:xfrm>
            <a:off x="6211796" y="3035164"/>
            <a:ext cx="2302398" cy="2084949"/>
          </a:xfrm>
          <a:prstGeom prst="rect">
            <a:avLst/>
          </a:prstGeom>
        </p:spPr>
      </p:pic>
      <p:sp>
        <p:nvSpPr>
          <p:cNvPr id="7" name="Rectangle 6"/>
          <p:cNvSpPr/>
          <p:nvPr/>
        </p:nvSpPr>
        <p:spPr>
          <a:xfrm>
            <a:off x="457202" y="5534656"/>
            <a:ext cx="7756936" cy="646331"/>
          </a:xfrm>
          <a:prstGeom prst="rect">
            <a:avLst/>
          </a:prstGeom>
        </p:spPr>
        <p:txBody>
          <a:bodyPr wrap="square">
            <a:spAutoFit/>
          </a:bodyPr>
          <a:lstStyle/>
          <a:p>
            <a:r>
              <a:rPr lang="en-US" dirty="0" smtClean="0">
                <a:solidFill>
                  <a:schemeClr val="tx1">
                    <a:lumMod val="75000"/>
                    <a:lumOff val="25000"/>
                  </a:schemeClr>
                </a:solidFill>
                <a:hlinkClick r:id="rId5"/>
              </a:rPr>
              <a:t>http://thinkering.npage.de/arduino-microcontroller/portable-ecg-monitor.html#</a:t>
            </a:r>
            <a:endParaRPr lang="en-US" dirty="0" smtClean="0">
              <a:solidFill>
                <a:schemeClr val="tx1">
                  <a:lumMod val="75000"/>
                  <a:lumOff val="25000"/>
                </a:schemeClr>
              </a:solidFill>
            </a:endParaRPr>
          </a:p>
          <a:p>
            <a:endParaRPr lang="en-US" dirty="0">
              <a:solidFill>
                <a:schemeClr val="tx1">
                  <a:lumMod val="75000"/>
                  <a:lumOff val="25000"/>
                </a:schemeClr>
              </a:solidFill>
            </a:endParaRPr>
          </a:p>
        </p:txBody>
      </p:sp>
      <p:pic>
        <p:nvPicPr>
          <p:cNvPr id="8" name="Picture 7"/>
          <p:cNvPicPr>
            <a:picLocks noChangeAspect="1"/>
          </p:cNvPicPr>
          <p:nvPr/>
        </p:nvPicPr>
        <p:blipFill>
          <a:blip r:embed="rId6"/>
          <a:stretch>
            <a:fillRect/>
          </a:stretch>
        </p:blipFill>
        <p:spPr>
          <a:xfrm>
            <a:off x="2952472" y="2863087"/>
            <a:ext cx="3259324" cy="2504969"/>
          </a:xfrm>
          <a:prstGeom prst="rect">
            <a:avLst/>
          </a:prstGeom>
        </p:spPr>
      </p:pic>
    </p:spTree>
    <p:extLst>
      <p:ext uri="{BB962C8B-B14F-4D97-AF65-F5344CB8AC3E}">
        <p14:creationId xmlns:p14="http://schemas.microsoft.com/office/powerpoint/2010/main" val="2087791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a:t>
            </a:r>
            <a:br>
              <a:rPr lang="en-US" dirty="0" smtClean="0"/>
            </a:br>
            <a:r>
              <a:rPr lang="en-US" sz="3600" b="0" dirty="0" smtClean="0"/>
              <a:t>Pushbutton counter</a:t>
            </a:r>
            <a:endParaRPr lang="en-US" sz="3600" b="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848798" y="2186754"/>
            <a:ext cx="7446404" cy="439081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859973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Demo</a:t>
            </a:r>
            <a:br>
              <a:rPr lang="en-US" dirty="0" smtClean="0"/>
            </a:br>
            <a:r>
              <a:rPr lang="en-US" sz="3600" b="0" dirty="0" smtClean="0"/>
              <a:t>Night light</a:t>
            </a:r>
            <a:endParaRPr lang="en-US" sz="3600" b="0" dirty="0"/>
          </a:p>
        </p:txBody>
      </p:sp>
      <p:pic>
        <p:nvPicPr>
          <p:cNvPr id="4" name="Picture 3"/>
          <p:cNvPicPr>
            <a:picLocks noChangeAspect="1"/>
          </p:cNvPicPr>
          <p:nvPr/>
        </p:nvPicPr>
        <p:blipFill>
          <a:blip r:embed="rId2"/>
          <a:stretch>
            <a:fillRect/>
          </a:stretch>
        </p:blipFill>
        <p:spPr>
          <a:xfrm>
            <a:off x="2044445" y="1871502"/>
            <a:ext cx="4905952" cy="4013961"/>
          </a:xfrm>
          <a:prstGeom prst="rect">
            <a:avLst/>
          </a:prstGeom>
        </p:spPr>
      </p:pic>
    </p:spTree>
    <p:extLst>
      <p:ext uri="{BB962C8B-B14F-4D97-AF65-F5344CB8AC3E}">
        <p14:creationId xmlns:p14="http://schemas.microsoft.com/office/powerpoint/2010/main" val="1192864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pic>
        <p:nvPicPr>
          <p:cNvPr id="4" name="Picture 2"/>
          <p:cNvPicPr>
            <a:picLocks noChangeAspect="1" noChangeArrowheads="1"/>
          </p:cNvPicPr>
          <p:nvPr/>
        </p:nvPicPr>
        <p:blipFill>
          <a:blip r:embed="rId3" cstate="print"/>
          <a:srcRect/>
          <a:stretch>
            <a:fillRect/>
          </a:stretch>
        </p:blipFill>
        <p:spPr bwMode="auto">
          <a:xfrm>
            <a:off x="923678" y="1571012"/>
            <a:ext cx="7215096" cy="4742507"/>
          </a:xfrm>
          <a:prstGeom prst="rect">
            <a:avLst/>
          </a:prstGeom>
          <a:noFill/>
          <a:ln w="9525">
            <a:noFill/>
            <a:miter lim="800000"/>
            <a:headEnd/>
            <a:tailEnd/>
          </a:ln>
        </p:spPr>
      </p:pic>
    </p:spTree>
    <p:extLst>
      <p:ext uri="{BB962C8B-B14F-4D97-AF65-F5344CB8AC3E}">
        <p14:creationId xmlns:p14="http://schemas.microsoft.com/office/powerpoint/2010/main" val="33696632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pic>
        <p:nvPicPr>
          <p:cNvPr id="4" name="Picture 2"/>
          <p:cNvPicPr>
            <a:picLocks noChangeAspect="1" noChangeArrowheads="1"/>
          </p:cNvPicPr>
          <p:nvPr/>
        </p:nvPicPr>
        <p:blipFill>
          <a:blip r:embed="rId2" cstate="print"/>
          <a:srcRect/>
          <a:stretch>
            <a:fillRect/>
          </a:stretch>
        </p:blipFill>
        <p:spPr bwMode="auto">
          <a:xfrm>
            <a:off x="594977" y="1600200"/>
            <a:ext cx="8012299" cy="4525963"/>
          </a:xfrm>
          <a:prstGeom prst="rect">
            <a:avLst/>
          </a:prstGeom>
          <a:noFill/>
          <a:ln w="9525">
            <a:noFill/>
            <a:miter lim="800000"/>
            <a:headEnd/>
            <a:tailEnd/>
          </a:ln>
        </p:spPr>
      </p:pic>
    </p:spTree>
    <p:extLst>
      <p:ext uri="{BB962C8B-B14F-4D97-AF65-F5344CB8AC3E}">
        <p14:creationId xmlns:p14="http://schemas.microsoft.com/office/powerpoint/2010/main" val="386856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Videos</a:t>
            </a:r>
            <a:endParaRPr lang="en-US" dirty="0"/>
          </a:p>
        </p:txBody>
      </p:sp>
      <p:sp>
        <p:nvSpPr>
          <p:cNvPr id="3" name="Content Placeholder 2"/>
          <p:cNvSpPr>
            <a:spLocks noGrp="1"/>
          </p:cNvSpPr>
          <p:nvPr>
            <p:ph idx="1"/>
          </p:nvPr>
        </p:nvSpPr>
        <p:spPr/>
        <p:txBody>
          <a:bodyPr/>
          <a:lstStyle/>
          <a:p>
            <a:pPr marL="0" indent="0">
              <a:buNone/>
            </a:pPr>
            <a:r>
              <a:rPr lang="en-US" dirty="0" smtClean="0">
                <a:hlinkClick r:id="rId2"/>
              </a:rPr>
              <a:t>Beer Launching Fridge</a:t>
            </a:r>
            <a:endParaRPr lang="en-US" dirty="0" smtClean="0"/>
          </a:p>
          <a:p>
            <a:pPr marL="0" indent="0">
              <a:buNone/>
            </a:pPr>
            <a:r>
              <a:rPr lang="en-US" dirty="0" smtClean="0">
                <a:hlinkClick r:id="rId3"/>
              </a:rPr>
              <a:t>Laser Harp</a:t>
            </a:r>
            <a:endParaRPr lang="en-US" dirty="0" smtClean="0"/>
          </a:p>
          <a:p>
            <a:pPr marL="0" indent="0">
              <a:buNone/>
            </a:pPr>
            <a:r>
              <a:rPr lang="en-US" dirty="0" smtClean="0">
                <a:hlinkClick r:id="rId4"/>
              </a:rPr>
              <a:t>Animatronic Lamp</a:t>
            </a:r>
            <a:endParaRPr lang="en-US" dirty="0"/>
          </a:p>
        </p:txBody>
      </p:sp>
    </p:spTree>
    <p:extLst>
      <p:ext uri="{BB962C8B-B14F-4D97-AF65-F5344CB8AC3E}">
        <p14:creationId xmlns:p14="http://schemas.microsoft.com/office/powerpoint/2010/main" val="2127582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Embedded applications</a:t>
            </a:r>
            <a:endParaRPr lang="en-US" sz="3600" b="0" dirty="0"/>
          </a:p>
        </p:txBody>
      </p:sp>
      <p:sp>
        <p:nvSpPr>
          <p:cNvPr id="3" name="Content Placeholder 2"/>
          <p:cNvSpPr>
            <a:spLocks noGrp="1"/>
          </p:cNvSpPr>
          <p:nvPr>
            <p:ph idx="1"/>
          </p:nvPr>
        </p:nvSpPr>
        <p:spPr/>
        <p:txBody>
          <a:bodyPr>
            <a:normAutofit/>
          </a:bodyPr>
          <a:lstStyle/>
          <a:p>
            <a:r>
              <a:rPr lang="en-US" dirty="0" smtClean="0"/>
              <a:t>What are embedded systems?</a:t>
            </a:r>
          </a:p>
          <a:p>
            <a:pPr lvl="1"/>
            <a:r>
              <a:rPr lang="en-US" dirty="0" smtClean="0"/>
              <a:t>Computer system optimized for a specific task</a:t>
            </a:r>
          </a:p>
          <a:p>
            <a:r>
              <a:rPr lang="en-US" dirty="0" smtClean="0"/>
              <a:t>Consumer electronics</a:t>
            </a:r>
          </a:p>
          <a:p>
            <a:pPr lvl="1"/>
            <a:r>
              <a:rPr lang="en-US" dirty="0" smtClean="0"/>
              <a:t>Remote control, watches, mp3 players, appliances, </a:t>
            </a:r>
            <a:r>
              <a:rPr lang="en-US" dirty="0"/>
              <a:t>toys, lighting systems, Japanese toilets, etc.</a:t>
            </a:r>
          </a:p>
          <a:p>
            <a:pPr marL="400050" lvl="2" indent="0">
              <a:buNone/>
            </a:pPr>
            <a:endParaRPr lang="en-US" dirty="0" smtClean="0"/>
          </a:p>
        </p:txBody>
      </p:sp>
      <p:pic>
        <p:nvPicPr>
          <p:cNvPr id="5" name="Picture 4"/>
          <p:cNvPicPr>
            <a:picLocks noChangeAspect="1"/>
          </p:cNvPicPr>
          <p:nvPr/>
        </p:nvPicPr>
        <p:blipFill>
          <a:blip r:embed="rId3"/>
          <a:stretch>
            <a:fillRect/>
          </a:stretch>
        </p:blipFill>
        <p:spPr>
          <a:xfrm>
            <a:off x="880407" y="4750700"/>
            <a:ext cx="1903318" cy="1903318"/>
          </a:xfrm>
          <a:prstGeom prst="rect">
            <a:avLst/>
          </a:prstGeom>
        </p:spPr>
      </p:pic>
      <p:pic>
        <p:nvPicPr>
          <p:cNvPr id="6" name="Picture 5"/>
          <p:cNvPicPr>
            <a:picLocks noChangeAspect="1"/>
          </p:cNvPicPr>
          <p:nvPr/>
        </p:nvPicPr>
        <p:blipFill>
          <a:blip r:embed="rId4"/>
          <a:stretch>
            <a:fillRect/>
          </a:stretch>
        </p:blipFill>
        <p:spPr>
          <a:xfrm>
            <a:off x="3116951" y="4750700"/>
            <a:ext cx="1413503" cy="1913736"/>
          </a:xfrm>
          <a:prstGeom prst="rect">
            <a:avLst/>
          </a:prstGeom>
        </p:spPr>
      </p:pic>
      <p:pic>
        <p:nvPicPr>
          <p:cNvPr id="7" name="Picture 6"/>
          <p:cNvPicPr>
            <a:picLocks noChangeAspect="1"/>
          </p:cNvPicPr>
          <p:nvPr/>
        </p:nvPicPr>
        <p:blipFill>
          <a:blip r:embed="rId5"/>
          <a:stretch>
            <a:fillRect/>
          </a:stretch>
        </p:blipFill>
        <p:spPr>
          <a:xfrm>
            <a:off x="5377124" y="4475667"/>
            <a:ext cx="2501456" cy="2178351"/>
          </a:xfrm>
          <a:prstGeom prst="rect">
            <a:avLst/>
          </a:prstGeom>
        </p:spPr>
      </p:pic>
    </p:spTree>
    <p:extLst>
      <p:ext uri="{BB962C8B-B14F-4D97-AF65-F5344CB8AC3E}">
        <p14:creationId xmlns:p14="http://schemas.microsoft.com/office/powerpoint/2010/main" val="7196694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A wide range of applications</a:t>
            </a:r>
            <a:endParaRPr lang="en-US" sz="3600" b="0" dirty="0"/>
          </a:p>
        </p:txBody>
      </p:sp>
      <p:sp>
        <p:nvSpPr>
          <p:cNvPr id="3" name="Content Placeholder 2"/>
          <p:cNvSpPr>
            <a:spLocks noGrp="1"/>
          </p:cNvSpPr>
          <p:nvPr>
            <p:ph idx="1"/>
          </p:nvPr>
        </p:nvSpPr>
        <p:spPr>
          <a:xfrm>
            <a:off x="457200" y="1600200"/>
            <a:ext cx="5497224" cy="4525963"/>
          </a:xfrm>
        </p:spPr>
        <p:txBody>
          <a:bodyPr/>
          <a:lstStyle/>
          <a:p>
            <a:r>
              <a:rPr lang="en-US" dirty="0" smtClean="0"/>
              <a:t>Infrastructure</a:t>
            </a:r>
          </a:p>
          <a:p>
            <a:pPr lvl="1"/>
            <a:r>
              <a:rPr lang="en-US" dirty="0" smtClean="0"/>
              <a:t>Telecommunication systems, traffic lights</a:t>
            </a:r>
          </a:p>
          <a:p>
            <a:r>
              <a:rPr lang="en-US" dirty="0" smtClean="0"/>
              <a:t>Transportation</a:t>
            </a:r>
          </a:p>
          <a:p>
            <a:pPr lvl="1"/>
            <a:r>
              <a:rPr lang="en-US" dirty="0" smtClean="0"/>
              <a:t>Cars (breaking system, power steering, radio, safety features), airplanes (GPS, safety)</a:t>
            </a:r>
          </a:p>
          <a:p>
            <a:endParaRPr lang="en-US" dirty="0"/>
          </a:p>
        </p:txBody>
      </p:sp>
      <p:pic>
        <p:nvPicPr>
          <p:cNvPr id="4" name="Picture 3"/>
          <p:cNvPicPr>
            <a:picLocks noChangeAspect="1"/>
          </p:cNvPicPr>
          <p:nvPr/>
        </p:nvPicPr>
        <p:blipFill>
          <a:blip r:embed="rId3"/>
          <a:stretch>
            <a:fillRect/>
          </a:stretch>
        </p:blipFill>
        <p:spPr>
          <a:xfrm>
            <a:off x="5782115" y="1798008"/>
            <a:ext cx="2904685" cy="4614613"/>
          </a:xfrm>
          <a:prstGeom prst="rect">
            <a:avLst/>
          </a:prstGeom>
        </p:spPr>
      </p:pic>
    </p:spTree>
    <p:extLst>
      <p:ext uri="{BB962C8B-B14F-4D97-AF65-F5344CB8AC3E}">
        <p14:creationId xmlns:p14="http://schemas.microsoft.com/office/powerpoint/2010/main" val="35348454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microcontroller used for?</a:t>
            </a:r>
            <a:br>
              <a:rPr lang="en-US" dirty="0" smtClean="0"/>
            </a:br>
            <a:r>
              <a:rPr lang="en-US" sz="3600" b="0" dirty="0" smtClean="0"/>
              <a:t>Medical devices</a:t>
            </a:r>
            <a:endParaRPr lang="en-US" sz="3600" b="0" dirty="0"/>
          </a:p>
        </p:txBody>
      </p:sp>
      <p:sp>
        <p:nvSpPr>
          <p:cNvPr id="3" name="Content Placeholder 2"/>
          <p:cNvSpPr>
            <a:spLocks noGrp="1"/>
          </p:cNvSpPr>
          <p:nvPr>
            <p:ph idx="1"/>
          </p:nvPr>
        </p:nvSpPr>
        <p:spPr/>
        <p:txBody>
          <a:bodyPr/>
          <a:lstStyle/>
          <a:p>
            <a:r>
              <a:rPr lang="en-US" dirty="0" smtClean="0"/>
              <a:t>Low Power Devices (i.e. Implantable)</a:t>
            </a:r>
          </a:p>
          <a:p>
            <a:r>
              <a:rPr lang="en-US" dirty="0" smtClean="0"/>
              <a:t>Low Cost Devices</a:t>
            </a:r>
            <a:endParaRPr lang="en-US" dirty="0"/>
          </a:p>
        </p:txBody>
      </p:sp>
      <p:pic>
        <p:nvPicPr>
          <p:cNvPr id="4" name="Picture 13"/>
          <p:cNvPicPr>
            <a:picLocks noChangeAspect="1" noChangeArrowheads="1"/>
          </p:cNvPicPr>
          <p:nvPr/>
        </p:nvPicPr>
        <p:blipFill>
          <a:blip r:embed="rId2" cstate="print"/>
          <a:srcRect/>
          <a:stretch>
            <a:fillRect/>
          </a:stretch>
        </p:blipFill>
        <p:spPr bwMode="auto">
          <a:xfrm>
            <a:off x="5652655" y="2856666"/>
            <a:ext cx="2701636" cy="3132859"/>
          </a:xfrm>
          <a:prstGeom prst="rect">
            <a:avLst/>
          </a:prstGeom>
          <a:noFill/>
          <a:ln w="9525">
            <a:noFill/>
            <a:miter lim="800000"/>
            <a:headEnd/>
            <a:tailEnd/>
          </a:ln>
        </p:spPr>
      </p:pic>
      <p:pic>
        <p:nvPicPr>
          <p:cNvPr id="5" name="Picture 11"/>
          <p:cNvPicPr>
            <a:picLocks noChangeAspect="1" noChangeArrowheads="1"/>
          </p:cNvPicPr>
          <p:nvPr/>
        </p:nvPicPr>
        <p:blipFill>
          <a:blip r:embed="rId3" cstate="print"/>
          <a:srcRect/>
          <a:stretch>
            <a:fillRect/>
          </a:stretch>
        </p:blipFill>
        <p:spPr bwMode="auto">
          <a:xfrm>
            <a:off x="1115291" y="3125276"/>
            <a:ext cx="2760518" cy="2595641"/>
          </a:xfrm>
          <a:prstGeom prst="rect">
            <a:avLst/>
          </a:prstGeom>
          <a:noFill/>
          <a:ln w="9525">
            <a:noFill/>
            <a:miter lim="800000"/>
            <a:headEnd/>
            <a:tailEnd/>
          </a:ln>
        </p:spPr>
      </p:pic>
      <p:sp>
        <p:nvSpPr>
          <p:cNvPr id="7" name="Rectangle 6"/>
          <p:cNvSpPr/>
          <p:nvPr/>
        </p:nvSpPr>
        <p:spPr>
          <a:xfrm>
            <a:off x="6474239" y="6009816"/>
            <a:ext cx="1291507" cy="369332"/>
          </a:xfrm>
          <a:prstGeom prst="rect">
            <a:avLst/>
          </a:prstGeom>
        </p:spPr>
        <p:txBody>
          <a:bodyPr wrap="none">
            <a:spAutoFit/>
          </a:bodyPr>
          <a:lstStyle/>
          <a:p>
            <a:r>
              <a:rPr lang="en-US" dirty="0" smtClean="0"/>
              <a:t>Glucometer</a:t>
            </a:r>
            <a:endParaRPr lang="en-US" dirty="0"/>
          </a:p>
        </p:txBody>
      </p:sp>
      <p:sp>
        <p:nvSpPr>
          <p:cNvPr id="8" name="Rectangle 7"/>
          <p:cNvSpPr/>
          <p:nvPr/>
        </p:nvSpPr>
        <p:spPr>
          <a:xfrm>
            <a:off x="2039419" y="6009816"/>
            <a:ext cx="1209434" cy="369332"/>
          </a:xfrm>
          <a:prstGeom prst="rect">
            <a:avLst/>
          </a:prstGeom>
        </p:spPr>
        <p:txBody>
          <a:bodyPr wrap="none">
            <a:spAutoFit/>
          </a:bodyPr>
          <a:lstStyle/>
          <a:p>
            <a:r>
              <a:rPr lang="en-US" dirty="0" smtClean="0"/>
              <a:t>Pacemaker</a:t>
            </a:r>
            <a:endParaRPr lang="en-US" dirty="0"/>
          </a:p>
        </p:txBody>
      </p:sp>
    </p:spTree>
    <p:extLst>
      <p:ext uri="{BB962C8B-B14F-4D97-AF65-F5344CB8AC3E}">
        <p14:creationId xmlns:p14="http://schemas.microsoft.com/office/powerpoint/2010/main" val="4197453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Flexible use in Embedded Systems</a:t>
            </a:r>
            <a:endParaRPr lang="en-US" sz="3600" b="0" dirty="0"/>
          </a:p>
        </p:txBody>
      </p:sp>
      <p:sp>
        <p:nvSpPr>
          <p:cNvPr id="3" name="Content Placeholder 2"/>
          <p:cNvSpPr>
            <a:spLocks noGrp="1"/>
          </p:cNvSpPr>
          <p:nvPr>
            <p:ph idx="1"/>
          </p:nvPr>
        </p:nvSpPr>
        <p:spPr/>
        <p:txBody>
          <a:bodyPr/>
          <a:lstStyle/>
          <a:p>
            <a:r>
              <a:rPr lang="en-US" dirty="0" smtClean="0"/>
              <a:t>Large variety / very specialized.</a:t>
            </a:r>
          </a:p>
          <a:p>
            <a:r>
              <a:rPr lang="en-US" dirty="0" smtClean="0"/>
              <a:t>Reprogrammable</a:t>
            </a:r>
          </a:p>
          <a:p>
            <a:r>
              <a:rPr lang="en-US" dirty="0" smtClean="0"/>
              <a:t>Designing Control Systems</a:t>
            </a:r>
          </a:p>
          <a:p>
            <a:pPr lvl="1"/>
            <a:r>
              <a:rPr lang="en-US" dirty="0" smtClean="0"/>
              <a:t>Automation</a:t>
            </a:r>
          </a:p>
          <a:p>
            <a:pPr lvl="1"/>
            <a:r>
              <a:rPr lang="en-US" dirty="0" smtClean="0"/>
              <a:t>User input</a:t>
            </a:r>
          </a:p>
          <a:p>
            <a:pPr marL="457200" lvl="1" indent="0">
              <a:buNone/>
            </a:pPr>
            <a:endParaRPr lang="en-US" dirty="0"/>
          </a:p>
        </p:txBody>
      </p:sp>
      <p:pic>
        <p:nvPicPr>
          <p:cNvPr id="4" name="Picture 3"/>
          <p:cNvPicPr>
            <a:picLocks noChangeAspect="1"/>
          </p:cNvPicPr>
          <p:nvPr/>
        </p:nvPicPr>
        <p:blipFill>
          <a:blip r:embed="rId3"/>
          <a:stretch>
            <a:fillRect/>
          </a:stretch>
        </p:blipFill>
        <p:spPr>
          <a:xfrm>
            <a:off x="1113696" y="4500759"/>
            <a:ext cx="2678096" cy="2008572"/>
          </a:xfrm>
          <a:prstGeom prst="rect">
            <a:avLst/>
          </a:prstGeom>
        </p:spPr>
      </p:pic>
      <p:pic>
        <p:nvPicPr>
          <p:cNvPr id="1026" name="Picture 2" descr="http://www.cgmasieyeontechnology.com/2009/images/ET27JUL09f1.jpg"/>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4597843" y="3564290"/>
            <a:ext cx="3373852" cy="29450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81699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Low power, low cost, low space real estate </a:t>
            </a:r>
            <a:endParaRPr lang="en-US" sz="3600" b="0" dirty="0"/>
          </a:p>
        </p:txBody>
      </p:sp>
      <p:sp>
        <p:nvSpPr>
          <p:cNvPr id="4" name="Content Placeholder 2"/>
          <p:cNvSpPr txBox="1">
            <a:spLocks/>
          </p:cNvSpPr>
          <p:nvPr/>
        </p:nvSpPr>
        <p:spPr>
          <a:xfrm>
            <a:off x="457200" y="1600200"/>
            <a:ext cx="8229600"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Low Supply Voltages </a:t>
            </a:r>
            <a:r>
              <a:rPr lang="en-US" dirty="0" smtClean="0">
                <a:sym typeface="Wingdings" panose="05000000000000000000" pitchFamily="2" charset="2"/>
              </a:rPr>
              <a:t> Portable Devices</a:t>
            </a:r>
            <a:endParaRPr lang="en-US" dirty="0" smtClean="0"/>
          </a:p>
          <a:p>
            <a:r>
              <a:rPr lang="en-US" dirty="0" smtClean="0"/>
              <a:t>Sleep </a:t>
            </a:r>
            <a:r>
              <a:rPr lang="en-US" dirty="0"/>
              <a:t>C</a:t>
            </a:r>
            <a:r>
              <a:rPr lang="en-US" dirty="0" smtClean="0"/>
              <a:t>urrent ~ 20 </a:t>
            </a:r>
            <a:r>
              <a:rPr lang="en-US" dirty="0" err="1" smtClean="0"/>
              <a:t>nA</a:t>
            </a:r>
            <a:endParaRPr lang="en-US" dirty="0" smtClean="0"/>
          </a:p>
          <a:p>
            <a:r>
              <a:rPr lang="en-US" dirty="0" smtClean="0"/>
              <a:t>Operating Current ~ 10 µA - 100 µA</a:t>
            </a:r>
          </a:p>
          <a:p>
            <a:r>
              <a:rPr lang="en-US" dirty="0" smtClean="0"/>
              <a:t>Dedicated Low Power Modes</a:t>
            </a:r>
            <a:endParaRPr lang="en-US" dirty="0"/>
          </a:p>
          <a:p>
            <a:endParaRPr lang="en-US" dirty="0" smtClean="0"/>
          </a:p>
          <a:p>
            <a:endParaRPr lang="en-US" dirty="0"/>
          </a:p>
        </p:txBody>
      </p:sp>
      <p:sp>
        <p:nvSpPr>
          <p:cNvPr id="5" name="Right Brace 4"/>
          <p:cNvSpPr/>
          <p:nvPr/>
        </p:nvSpPr>
        <p:spPr>
          <a:xfrm>
            <a:off x="7010400" y="2209800"/>
            <a:ext cx="381000" cy="12954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7467600" y="2514600"/>
            <a:ext cx="1385507" cy="584775"/>
          </a:xfrm>
          <a:prstGeom prst="rect">
            <a:avLst/>
          </a:prstGeom>
        </p:spPr>
        <p:txBody>
          <a:bodyPr wrap="none">
            <a:spAutoFit/>
          </a:bodyPr>
          <a:lstStyle/>
          <a:p>
            <a:r>
              <a:rPr lang="en-US" sz="3200" dirty="0" smtClean="0">
                <a:solidFill>
                  <a:schemeClr val="tx2"/>
                </a:solidFill>
              </a:rPr>
              <a:t>µWatts</a:t>
            </a:r>
            <a:endParaRPr lang="en-US" sz="3200" dirty="0">
              <a:solidFill>
                <a:schemeClr val="tx2"/>
              </a:solidFill>
            </a:endParaRPr>
          </a:p>
        </p:txBody>
      </p:sp>
      <p:grpSp>
        <p:nvGrpSpPr>
          <p:cNvPr id="17" name="Group 16"/>
          <p:cNvGrpSpPr/>
          <p:nvPr/>
        </p:nvGrpSpPr>
        <p:grpSpPr>
          <a:xfrm>
            <a:off x="1112694" y="4252436"/>
            <a:ext cx="2964008" cy="2056289"/>
            <a:chOff x="636444" y="4252436"/>
            <a:chExt cx="2964008" cy="2056289"/>
          </a:xfrm>
        </p:grpSpPr>
        <p:grpSp>
          <p:nvGrpSpPr>
            <p:cNvPr id="15" name="Group 14"/>
            <p:cNvGrpSpPr/>
            <p:nvPr/>
          </p:nvGrpSpPr>
          <p:grpSpPr>
            <a:xfrm>
              <a:off x="636444" y="4521383"/>
              <a:ext cx="2964008" cy="1787342"/>
              <a:chOff x="636444" y="4521383"/>
              <a:chExt cx="2964008" cy="1787342"/>
            </a:xfrm>
          </p:grpSpPr>
          <p:grpSp>
            <p:nvGrpSpPr>
              <p:cNvPr id="13" name="Group 12"/>
              <p:cNvGrpSpPr/>
              <p:nvPr/>
            </p:nvGrpSpPr>
            <p:grpSpPr>
              <a:xfrm>
                <a:off x="636444" y="4521383"/>
                <a:ext cx="2964008" cy="1787342"/>
                <a:chOff x="836469" y="4575175"/>
                <a:chExt cx="2964008" cy="1787342"/>
              </a:xfrm>
            </p:grpSpPr>
            <p:pic>
              <p:nvPicPr>
                <p:cNvPr id="7" name="Picture 6"/>
                <p:cNvPicPr>
                  <a:picLocks noChangeAspect="1"/>
                </p:cNvPicPr>
                <p:nvPr/>
              </p:nvPicPr>
              <p:blipFill>
                <a:blip r:embed="rId2"/>
                <a:stretch>
                  <a:fillRect/>
                </a:stretch>
              </p:blipFill>
              <p:spPr>
                <a:xfrm>
                  <a:off x="836469" y="4575175"/>
                  <a:ext cx="2400300" cy="1733550"/>
                </a:xfrm>
                <a:prstGeom prst="rect">
                  <a:avLst/>
                </a:prstGeom>
              </p:spPr>
            </p:pic>
            <p:cxnSp>
              <p:nvCxnSpPr>
                <p:cNvPr id="9" name="Straight Arrow Connector 8"/>
                <p:cNvCxnSpPr/>
                <p:nvPr/>
              </p:nvCxnSpPr>
              <p:spPr>
                <a:xfrm flipV="1">
                  <a:off x="2345721" y="5713253"/>
                  <a:ext cx="1172902" cy="64926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010766" y="5993185"/>
                  <a:ext cx="789711" cy="369332"/>
                </a:xfrm>
                <a:prstGeom prst="rect">
                  <a:avLst/>
                </a:prstGeom>
                <a:noFill/>
              </p:spPr>
              <p:txBody>
                <a:bodyPr wrap="square" rtlCol="0">
                  <a:spAutoFit/>
                </a:bodyPr>
                <a:lstStyle/>
                <a:p>
                  <a:r>
                    <a:rPr lang="en-US" dirty="0" smtClean="0"/>
                    <a:t>4mm</a:t>
                  </a:r>
                  <a:endParaRPr lang="en-US" dirty="0"/>
                </a:p>
              </p:txBody>
            </p:sp>
          </p:grpSp>
          <p:sp>
            <p:nvSpPr>
              <p:cNvPr id="14" name="Rectangle 13"/>
              <p:cNvSpPr/>
              <p:nvPr/>
            </p:nvSpPr>
            <p:spPr>
              <a:xfrm>
                <a:off x="2843361" y="4654034"/>
                <a:ext cx="755335" cy="369332"/>
              </a:xfrm>
              <a:prstGeom prst="rect">
                <a:avLst/>
              </a:prstGeom>
            </p:spPr>
            <p:txBody>
              <a:bodyPr wrap="none">
                <a:spAutoFit/>
              </a:bodyPr>
              <a:lstStyle/>
              <a:p>
                <a:r>
                  <a:rPr lang="en-US" dirty="0" smtClean="0"/>
                  <a:t>0.95 g</a:t>
                </a:r>
                <a:endParaRPr lang="en-US" dirty="0"/>
              </a:p>
            </p:txBody>
          </p:sp>
        </p:grpSp>
        <p:sp>
          <p:nvSpPr>
            <p:cNvPr id="16" name="Rectangle 15"/>
            <p:cNvSpPr/>
            <p:nvPr/>
          </p:nvSpPr>
          <p:spPr>
            <a:xfrm>
              <a:off x="636444" y="4252436"/>
              <a:ext cx="1292341" cy="369332"/>
            </a:xfrm>
            <a:prstGeom prst="rect">
              <a:avLst/>
            </a:prstGeom>
          </p:spPr>
          <p:txBody>
            <a:bodyPr wrap="none">
              <a:spAutoFit/>
            </a:bodyPr>
            <a:lstStyle/>
            <a:p>
              <a:r>
                <a:rPr lang="en-US" dirty="0" smtClean="0"/>
                <a:t>PIC16F1854</a:t>
              </a:r>
              <a:endParaRPr lang="en-US" dirty="0"/>
            </a:p>
          </p:txBody>
        </p:sp>
      </p:grpSp>
      <p:grpSp>
        <p:nvGrpSpPr>
          <p:cNvPr id="26" name="Group 25"/>
          <p:cNvGrpSpPr/>
          <p:nvPr/>
        </p:nvGrpSpPr>
        <p:grpSpPr>
          <a:xfrm>
            <a:off x="4899747" y="4252436"/>
            <a:ext cx="3395589" cy="2047130"/>
            <a:chOff x="4899747" y="4252436"/>
            <a:chExt cx="3395589" cy="2047130"/>
          </a:xfrm>
        </p:grpSpPr>
        <p:sp>
          <p:nvSpPr>
            <p:cNvPr id="19" name="Rectangle 18"/>
            <p:cNvSpPr/>
            <p:nvPr/>
          </p:nvSpPr>
          <p:spPr>
            <a:xfrm>
              <a:off x="4899747" y="4252436"/>
              <a:ext cx="880497" cy="369332"/>
            </a:xfrm>
            <a:prstGeom prst="rect">
              <a:avLst/>
            </a:prstGeom>
          </p:spPr>
          <p:txBody>
            <a:bodyPr wrap="none">
              <a:spAutoFit/>
            </a:bodyPr>
            <a:lstStyle/>
            <a:p>
              <a:r>
                <a:rPr lang="en-US" dirty="0" smtClean="0"/>
                <a:t>ATtiny6</a:t>
              </a:r>
              <a:endParaRPr lang="en-US" dirty="0"/>
            </a:p>
          </p:txBody>
        </p:sp>
        <p:sp>
          <p:nvSpPr>
            <p:cNvPr id="20" name="Rectangle 19"/>
            <p:cNvSpPr/>
            <p:nvPr/>
          </p:nvSpPr>
          <p:spPr>
            <a:xfrm>
              <a:off x="7889456" y="4656177"/>
              <a:ext cx="405880" cy="369332"/>
            </a:xfrm>
            <a:prstGeom prst="rect">
              <a:avLst/>
            </a:prstGeom>
          </p:spPr>
          <p:txBody>
            <a:bodyPr wrap="none">
              <a:spAutoFit/>
            </a:bodyPr>
            <a:lstStyle/>
            <a:p>
              <a:r>
                <a:rPr lang="en-US" dirty="0" smtClean="0"/>
                <a:t>y6</a:t>
              </a:r>
              <a:endParaRPr lang="en-US" dirty="0"/>
            </a:p>
          </p:txBody>
        </p:sp>
        <p:grpSp>
          <p:nvGrpSpPr>
            <p:cNvPr id="25" name="Group 24"/>
            <p:cNvGrpSpPr/>
            <p:nvPr/>
          </p:nvGrpSpPr>
          <p:grpSpPr>
            <a:xfrm>
              <a:off x="5787003" y="4260750"/>
              <a:ext cx="2000250" cy="2038816"/>
              <a:chOff x="5787003" y="4260750"/>
              <a:chExt cx="2000250" cy="2038816"/>
            </a:xfrm>
          </p:grpSpPr>
          <p:pic>
            <p:nvPicPr>
              <p:cNvPr id="18" name="Picture 17"/>
              <p:cNvPicPr>
                <a:picLocks noChangeAspect="1"/>
              </p:cNvPicPr>
              <p:nvPr/>
            </p:nvPicPr>
            <p:blipFill>
              <a:blip r:embed="rId3"/>
              <a:stretch>
                <a:fillRect/>
              </a:stretch>
            </p:blipFill>
            <p:spPr>
              <a:xfrm>
                <a:off x="5787003" y="4823191"/>
                <a:ext cx="2000250" cy="1476375"/>
              </a:xfrm>
              <a:prstGeom prst="rect">
                <a:avLst/>
              </a:prstGeom>
            </p:spPr>
          </p:pic>
          <p:cxnSp>
            <p:nvCxnSpPr>
              <p:cNvPr id="21" name="Straight Arrow Connector 20"/>
              <p:cNvCxnSpPr/>
              <p:nvPr/>
            </p:nvCxnSpPr>
            <p:spPr>
              <a:xfrm>
                <a:off x="6438900" y="4656177"/>
                <a:ext cx="9525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591310" y="4260750"/>
                <a:ext cx="789711" cy="369332"/>
              </a:xfrm>
              <a:prstGeom prst="rect">
                <a:avLst/>
              </a:prstGeom>
              <a:noFill/>
            </p:spPr>
            <p:txBody>
              <a:bodyPr wrap="square" rtlCol="0">
                <a:spAutoFit/>
              </a:bodyPr>
              <a:lstStyle/>
              <a:p>
                <a:r>
                  <a:rPr lang="en-US" dirty="0"/>
                  <a:t>2</a:t>
                </a:r>
                <a:r>
                  <a:rPr lang="en-US" dirty="0" smtClean="0"/>
                  <a:t>mm</a:t>
                </a:r>
                <a:endParaRPr lang="en-US" dirty="0"/>
              </a:p>
            </p:txBody>
          </p:sp>
        </p:grpSp>
      </p:grpSp>
    </p:spTree>
    <p:extLst>
      <p:ext uri="{BB962C8B-B14F-4D97-AF65-F5344CB8AC3E}">
        <p14:creationId xmlns:p14="http://schemas.microsoft.com/office/powerpoint/2010/main" val="3185367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use microcontrollers?</a:t>
            </a:r>
            <a:br>
              <a:rPr lang="en-US" dirty="0" smtClean="0"/>
            </a:br>
            <a:r>
              <a:rPr lang="en-US" sz="3600" b="0" dirty="0" smtClean="0"/>
              <a:t>Limitations</a:t>
            </a:r>
            <a:endParaRPr lang="en-US" sz="3600" b="0" dirty="0"/>
          </a:p>
        </p:txBody>
      </p:sp>
      <p:sp>
        <p:nvSpPr>
          <p:cNvPr id="3" name="Content Placeholder 2"/>
          <p:cNvSpPr>
            <a:spLocks noGrp="1"/>
          </p:cNvSpPr>
          <p:nvPr>
            <p:ph idx="1"/>
          </p:nvPr>
        </p:nvSpPr>
        <p:spPr/>
        <p:txBody>
          <a:bodyPr/>
          <a:lstStyle/>
          <a:p>
            <a:r>
              <a:rPr lang="en-US" dirty="0" smtClean="0"/>
              <a:t>Small DATA (on-board memory is limited ~ </a:t>
            </a:r>
            <a:r>
              <a:rPr lang="en-US" dirty="0" err="1" smtClean="0"/>
              <a:t>kB</a:t>
            </a:r>
            <a:r>
              <a:rPr lang="en-US" dirty="0" smtClean="0"/>
              <a:t>)</a:t>
            </a:r>
          </a:p>
          <a:p>
            <a:r>
              <a:rPr lang="en-US" dirty="0" smtClean="0"/>
              <a:t>Relatively Slow (1-100 MHz)</a:t>
            </a:r>
          </a:p>
          <a:p>
            <a:endParaRPr lang="en-US" dirty="0"/>
          </a:p>
        </p:txBody>
      </p:sp>
      <p:pic>
        <p:nvPicPr>
          <p:cNvPr id="2050" name="Picture 2" descr="http://www.mathworks.com/cmsimages/51833_wl_figure8_w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816" y="2843384"/>
            <a:ext cx="3985846" cy="34653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511708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 microcontroller work?</a:t>
            </a:r>
            <a:endParaRPr lang="en-US" dirty="0"/>
          </a:p>
        </p:txBody>
      </p:sp>
      <p:sp>
        <p:nvSpPr>
          <p:cNvPr id="3" name="Content Placeholder 2"/>
          <p:cNvSpPr>
            <a:spLocks noGrp="1"/>
          </p:cNvSpPr>
          <p:nvPr>
            <p:ph idx="1"/>
          </p:nvPr>
        </p:nvSpPr>
        <p:spPr/>
        <p:txBody>
          <a:bodyPr/>
          <a:lstStyle/>
          <a:p>
            <a:r>
              <a:rPr lang="en-US" dirty="0" smtClean="0"/>
              <a:t>Executes a program that is stored on the microcontroller’s memory</a:t>
            </a:r>
          </a:p>
          <a:p>
            <a:pPr marL="457200" lvl="1" indent="0">
              <a:buNone/>
            </a:pPr>
            <a:r>
              <a:rPr lang="en-US" dirty="0" smtClean="0"/>
              <a:t>1 You write code on your computer</a:t>
            </a:r>
          </a:p>
          <a:p>
            <a:pPr marL="457200" lvl="1" indent="0">
              <a:buNone/>
            </a:pPr>
            <a:r>
              <a:rPr lang="en-US" dirty="0" smtClean="0"/>
              <a:t>2 Compiler converts it into code the Arduino can 	understand</a:t>
            </a:r>
          </a:p>
          <a:p>
            <a:pPr marL="457200" lvl="1" indent="0">
              <a:buNone/>
            </a:pPr>
            <a:r>
              <a:rPr lang="en-US" dirty="0" smtClean="0"/>
              <a:t>3 Load onto microcontroller</a:t>
            </a:r>
          </a:p>
          <a:p>
            <a:pPr marL="457200" lvl="1" indent="0">
              <a:buNone/>
            </a:pPr>
            <a:r>
              <a:rPr lang="en-US" dirty="0" smtClean="0"/>
              <a:t>4 </a:t>
            </a:r>
            <a:r>
              <a:rPr lang="en-US" dirty="0" err="1" smtClean="0"/>
              <a:t>Bootloader</a:t>
            </a:r>
            <a:r>
              <a:rPr lang="en-US" dirty="0" smtClean="0"/>
              <a:t> begins executing the program</a:t>
            </a:r>
          </a:p>
          <a:p>
            <a:pPr marL="457200" lvl="1" indent="0">
              <a:buNone/>
            </a:pPr>
            <a:r>
              <a:rPr lang="en-US" dirty="0" smtClean="0"/>
              <a:t>5 Software interacts with hardware components</a:t>
            </a:r>
            <a:endParaRPr lang="en-US" dirty="0"/>
          </a:p>
        </p:txBody>
      </p:sp>
    </p:spTree>
    <p:extLst>
      <p:ext uri="{BB962C8B-B14F-4D97-AF65-F5344CB8AC3E}">
        <p14:creationId xmlns:p14="http://schemas.microsoft.com/office/powerpoint/2010/main" val="33607704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6445</TotalTime>
  <Words>1191</Words>
  <Application>Microsoft Office PowerPoint</Application>
  <PresentationFormat>On-screen Show (4:3)</PresentationFormat>
  <Paragraphs>225</Paragraphs>
  <Slides>27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Wingdings</vt:lpstr>
      <vt:lpstr>Office Theme</vt:lpstr>
      <vt:lpstr>BME 354 Introduction to Microcontrollers</vt:lpstr>
      <vt:lpstr>What is a microcontroller?</vt:lpstr>
      <vt:lpstr>What is a microcontroller used for? Embedded applications</vt:lpstr>
      <vt:lpstr>What is a microcontroller used for? A wide range of applications</vt:lpstr>
      <vt:lpstr>What is a microcontroller used for? Medical devices</vt:lpstr>
      <vt:lpstr>Why use microcontrollers? Flexible use in Embedded Systems</vt:lpstr>
      <vt:lpstr>Why use microcontrollers? Low power, low cost, low space real estate </vt:lpstr>
      <vt:lpstr>Why use microcontrollers? Limitations</vt:lpstr>
      <vt:lpstr>How does a microcontroller work?</vt:lpstr>
      <vt:lpstr>Parts of a microcontroller Common Terms</vt:lpstr>
      <vt:lpstr>Parts of a microcontroller  On board hardware</vt:lpstr>
      <vt:lpstr>Parts of a microcontroller  Input and Output</vt:lpstr>
      <vt:lpstr>Parts of a microcontroller  Pulse width modulation</vt:lpstr>
      <vt:lpstr>Parts of a microcontroller  Memory</vt:lpstr>
      <vt:lpstr>What is computer programming?</vt:lpstr>
      <vt:lpstr>Examples of programming languages</vt:lpstr>
      <vt:lpstr>Intro to programming</vt:lpstr>
      <vt:lpstr>Intro to programming</vt:lpstr>
      <vt:lpstr>Intro to programming</vt:lpstr>
      <vt:lpstr>Intro to programming</vt:lpstr>
      <vt:lpstr>Why Arduino? Great for learning electronics and designing projects</vt:lpstr>
      <vt:lpstr>Why Arduino? Vast amount of hardware and software support</vt:lpstr>
      <vt:lpstr>Demo Pushbutton counter</vt:lpstr>
      <vt:lpstr>Demo Night light</vt:lpstr>
      <vt:lpstr>What is a microcontroller used for? Medical devices</vt:lpstr>
      <vt:lpstr>What is a microcontroller used for? Medical devices</vt:lpstr>
      <vt:lpstr>Videos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Fang</dc:creator>
  <cp:lastModifiedBy>Mark Palmeri</cp:lastModifiedBy>
  <cp:revision>81</cp:revision>
  <dcterms:created xsi:type="dcterms:W3CDTF">2013-02-01T16:50:16Z</dcterms:created>
  <dcterms:modified xsi:type="dcterms:W3CDTF">2014-02-06T22:02:24Z</dcterms:modified>
</cp:coreProperties>
</file>